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3" r:id="rId2"/>
    <p:sldId id="328" r:id="rId3"/>
    <p:sldId id="312" r:id="rId4"/>
    <p:sldId id="313" r:id="rId5"/>
    <p:sldId id="329" r:id="rId6"/>
    <p:sldId id="314" r:id="rId7"/>
    <p:sldId id="315" r:id="rId8"/>
    <p:sldId id="316" r:id="rId9"/>
    <p:sldId id="323" r:id="rId10"/>
    <p:sldId id="324" r:id="rId11"/>
    <p:sldId id="330" r:id="rId12"/>
    <p:sldId id="326" r:id="rId13"/>
    <p:sldId id="327" r:id="rId14"/>
    <p:sldId id="331" r:id="rId15"/>
    <p:sldId id="325" r:id="rId16"/>
    <p:sldId id="31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FFFF99"/>
    <a:srgbClr val="C0EAD7"/>
    <a:srgbClr val="A2C1FE"/>
  </p:clrMru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632" autoAdjust="0"/>
    <p:restoredTop sz="85216" autoAdjust="0"/>
  </p:normalViewPr>
  <p:slideViewPr>
    <p:cSldViewPr>
      <p:cViewPr>
        <p:scale>
          <a:sx n="75" d="100"/>
          <a:sy n="75" d="100"/>
        </p:scale>
        <p:origin x="-1056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24B2515-D84A-45A4-B606-4E26A4F0BF4B}" type="datetimeFigureOut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57D28F5-5D7E-469D-B6BF-470FA57DD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F470CA4-1717-4056-9DE4-E2B2DCCF6836}" type="datetimeFigureOut">
              <a:rPr lang="en-US"/>
              <a:pPr>
                <a:defRPr/>
              </a:pPr>
              <a:t>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DF8104A-A9F4-43EE-B8F8-C1796859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>
            <a:spLocks noChangeArrowheads="1"/>
          </p:cNvSpPr>
          <p:nvPr userDrawn="1"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rgbClr val="FEC43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042A5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9" name="Group 28"/>
          <p:cNvGrpSpPr>
            <a:grpSpLocks/>
          </p:cNvGrpSpPr>
          <p:nvPr/>
        </p:nvGrpSpPr>
        <p:grpSpPr bwMode="auto">
          <a:xfrm>
            <a:off x="0" y="0"/>
            <a:ext cx="9144000" cy="533400"/>
            <a:chOff x="0" y="0"/>
            <a:chExt cx="5760" cy="576"/>
          </a:xfrm>
        </p:grpSpPr>
        <p:sp>
          <p:nvSpPr>
            <p:cNvPr id="8" name="Rectangle 29"/>
            <p:cNvSpPr>
              <a:spLocks noChangeArrowheads="1"/>
            </p:cNvSpPr>
            <p:nvPr/>
          </p:nvSpPr>
          <p:spPr bwMode="auto">
            <a:xfrm>
              <a:off x="0" y="432"/>
              <a:ext cx="5760" cy="144"/>
            </a:xfrm>
            <a:prstGeom prst="rect">
              <a:avLst/>
            </a:prstGeom>
            <a:solidFill>
              <a:srgbClr val="FEC43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5760" cy="528"/>
            </a:xfrm>
            <a:prstGeom prst="rect">
              <a:avLst/>
            </a:prstGeom>
            <a:solidFill>
              <a:srgbClr val="042A5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0" name="Rectangle 31"/>
          <p:cNvSpPr>
            <a:spLocks noChangeArrowheads="1"/>
          </p:cNvSpPr>
          <p:nvPr/>
        </p:nvSpPr>
        <p:spPr bwMode="auto">
          <a:xfrm>
            <a:off x="0" y="6400800"/>
            <a:ext cx="9144000" cy="76200"/>
          </a:xfrm>
          <a:prstGeom prst="rect">
            <a:avLst/>
          </a:prstGeom>
          <a:solidFill>
            <a:srgbClr val="FEC43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Date Placeholder 3"/>
          <p:cNvSpPr txBox="1">
            <a:spLocks/>
          </p:cNvSpPr>
          <p:nvPr/>
        </p:nvSpPr>
        <p:spPr>
          <a:xfrm>
            <a:off x="3810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cs typeface="+mn-cs"/>
              </a:rPr>
              <a:t>© 2012 UHC and AAMC</a:t>
            </a:r>
            <a:endParaRPr lang="en-US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5" name="Date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867400" y="65055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Page </a:t>
            </a:r>
            <a:fld id="{A8DBFDF3-F75F-477C-9C0A-2B8C1F52B289}" type="slidenum">
              <a:rPr lang="en-US" sz="120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  <p:sldLayoutId id="2147483652" r:id="rId3"/>
    <p:sldLayoutId id="2147483651" r:id="rId4"/>
    <p:sldLayoutId id="2147483650" r:id="rId5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rowne@uhc.edu" TargetMode="External"/><Relationship Id="rId2" Type="http://schemas.openxmlformats.org/officeDocument/2006/relationships/hyperlink" Target="mailto:paul-james@uiow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angley@uhc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67"/>
          <p:cNvSpPr>
            <a:spLocks noChangeArrowheads="1"/>
          </p:cNvSpPr>
          <p:nvPr/>
        </p:nvSpPr>
        <p:spPr bwMode="auto">
          <a:xfrm>
            <a:off x="0" y="914400"/>
            <a:ext cx="9144000" cy="5029200"/>
          </a:xfrm>
          <a:prstGeom prst="rect">
            <a:avLst/>
          </a:prstGeom>
          <a:solidFill>
            <a:srgbClr val="2D6A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18" name="Group 28"/>
          <p:cNvGrpSpPr>
            <a:grpSpLocks/>
          </p:cNvGrpSpPr>
          <p:nvPr/>
        </p:nvGrpSpPr>
        <p:grpSpPr bwMode="auto">
          <a:xfrm>
            <a:off x="0" y="0"/>
            <a:ext cx="9144000" cy="914400"/>
            <a:chOff x="0" y="0"/>
            <a:chExt cx="5760" cy="576"/>
          </a:xfrm>
        </p:grpSpPr>
        <p:sp>
          <p:nvSpPr>
            <p:cNvPr id="9228" name="Rectangle 29"/>
            <p:cNvSpPr>
              <a:spLocks noChangeArrowheads="1"/>
            </p:cNvSpPr>
            <p:nvPr/>
          </p:nvSpPr>
          <p:spPr bwMode="auto">
            <a:xfrm>
              <a:off x="0" y="432"/>
              <a:ext cx="5760" cy="144"/>
            </a:xfrm>
            <a:prstGeom prst="rect">
              <a:avLst/>
            </a:prstGeom>
            <a:solidFill>
              <a:srgbClr val="FEC43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Rectangle 30"/>
            <p:cNvSpPr>
              <a:spLocks noChangeArrowheads="1"/>
            </p:cNvSpPr>
            <p:nvPr/>
          </p:nvSpPr>
          <p:spPr bwMode="auto">
            <a:xfrm>
              <a:off x="0" y="0"/>
              <a:ext cx="5760" cy="528"/>
            </a:xfrm>
            <a:prstGeom prst="rect">
              <a:avLst/>
            </a:prstGeom>
            <a:solidFill>
              <a:srgbClr val="042A5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19" name="Rectangle 31"/>
          <p:cNvSpPr>
            <a:spLocks noChangeArrowheads="1"/>
          </p:cNvSpPr>
          <p:nvPr/>
        </p:nvSpPr>
        <p:spPr bwMode="auto">
          <a:xfrm>
            <a:off x="0" y="5943600"/>
            <a:ext cx="9144000" cy="228600"/>
          </a:xfrm>
          <a:prstGeom prst="rect">
            <a:avLst/>
          </a:prstGeom>
          <a:solidFill>
            <a:srgbClr val="FEC43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32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rgbClr val="042A5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02" name="Text Box 48"/>
          <p:cNvSpPr txBox="1">
            <a:spLocks noChangeArrowheads="1"/>
          </p:cNvSpPr>
          <p:nvPr/>
        </p:nvSpPr>
        <p:spPr bwMode="auto">
          <a:xfrm>
            <a:off x="100013" y="3048000"/>
            <a:ext cx="8534400" cy="236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  <a:cs typeface="+mn-cs"/>
              </a:rPr>
              <a:t>Using Data to Develop Practice Setting-Specific Benchmarks for Family Medicine</a:t>
            </a:r>
            <a:br>
              <a:rPr lang="en-US" sz="3600" dirty="0">
                <a:solidFill>
                  <a:schemeClr val="bg1"/>
                </a:solidFill>
                <a:latin typeface="+mj-lt"/>
                <a:cs typeface="+mn-cs"/>
              </a:rPr>
            </a:br>
            <a:r>
              <a:rPr lang="en-US" sz="3600" dirty="0">
                <a:solidFill>
                  <a:srgbClr val="FFC000"/>
                </a:solidFill>
                <a:latin typeface="+mj-lt"/>
                <a:cs typeface="+mn-cs"/>
              </a:rPr>
              <a:t>Paul James MD</a:t>
            </a:r>
          </a:p>
          <a:p>
            <a:pPr algn="ctr">
              <a:spcBef>
                <a:spcPct val="10000"/>
              </a:spcBef>
              <a:defRPr/>
            </a:pPr>
            <a:r>
              <a:rPr lang="en-US" sz="3600" b="1" dirty="0">
                <a:solidFill>
                  <a:srgbClr val="FFC000"/>
                </a:solidFill>
                <a:latin typeface="+mj-lt"/>
                <a:cs typeface="+mn-cs"/>
              </a:rPr>
              <a:t>University of Iowa</a:t>
            </a:r>
            <a:endParaRPr lang="en-US" sz="3400" b="1" dirty="0">
              <a:solidFill>
                <a:srgbClr val="FFC000"/>
              </a:solidFill>
              <a:latin typeface="+mj-lt"/>
              <a:cs typeface="+mn-cs"/>
            </a:endParaRPr>
          </a:p>
        </p:txBody>
      </p:sp>
      <p:sp>
        <p:nvSpPr>
          <p:cNvPr id="4103" name="Text Box 62"/>
          <p:cNvSpPr txBox="1">
            <a:spLocks noChangeArrowheads="1"/>
          </p:cNvSpPr>
          <p:nvPr/>
        </p:nvSpPr>
        <p:spPr bwMode="auto">
          <a:xfrm>
            <a:off x="1447800" y="4800600"/>
            <a:ext cx="73152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  <a:cs typeface="+mn-cs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+mj-lt"/>
                <a:cs typeface="+mn-cs"/>
              </a:rPr>
            </a:br>
            <a:endParaRPr lang="en-US" sz="2600" b="1" dirty="0">
              <a:solidFill>
                <a:schemeClr val="bg1"/>
              </a:solidFill>
              <a:latin typeface="+mj-lt"/>
              <a:cs typeface="+mn-cs"/>
            </a:endParaRPr>
          </a:p>
        </p:txBody>
      </p:sp>
      <p:grpSp>
        <p:nvGrpSpPr>
          <p:cNvPr id="9223" name="Group 68"/>
          <p:cNvGrpSpPr>
            <a:grpSpLocks/>
          </p:cNvGrpSpPr>
          <p:nvPr/>
        </p:nvGrpSpPr>
        <p:grpSpPr bwMode="auto">
          <a:xfrm>
            <a:off x="76200" y="990600"/>
            <a:ext cx="4114800" cy="2209800"/>
            <a:chOff x="0" y="624"/>
            <a:chExt cx="2592" cy="1392"/>
          </a:xfrm>
        </p:grpSpPr>
        <p:pic>
          <p:nvPicPr>
            <p:cNvPr id="9225" name="Picture 69" descr="final_logoback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720"/>
              <a:ext cx="2352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Rectangle 70"/>
            <p:cNvSpPr>
              <a:spLocks noChangeArrowheads="1"/>
            </p:cNvSpPr>
            <p:nvPr/>
          </p:nvSpPr>
          <p:spPr bwMode="auto">
            <a:xfrm>
              <a:off x="0" y="1824"/>
              <a:ext cx="2352" cy="192"/>
            </a:xfrm>
            <a:prstGeom prst="rect">
              <a:avLst/>
            </a:prstGeom>
            <a:solidFill>
              <a:srgbClr val="2D6A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Rectangle 71"/>
            <p:cNvSpPr>
              <a:spLocks noChangeArrowheads="1"/>
            </p:cNvSpPr>
            <p:nvPr/>
          </p:nvSpPr>
          <p:spPr bwMode="auto">
            <a:xfrm>
              <a:off x="2256" y="624"/>
              <a:ext cx="336" cy="1200"/>
            </a:xfrm>
            <a:prstGeom prst="rect">
              <a:avLst/>
            </a:prstGeom>
            <a:solidFill>
              <a:srgbClr val="2D6A9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922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1535113"/>
            <a:ext cx="3028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/>
          </p:cNvSpPr>
          <p:nvPr/>
        </p:nvSpPr>
        <p:spPr>
          <a:xfrm>
            <a:off x="5334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r" eaLnBrk="0" hangingPunct="0"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 Example Application of Model: Selected University of Iowa Family Medicine MDs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828800"/>
          <a:ext cx="7924800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50"/>
                <a:gridCol w="1162046"/>
                <a:gridCol w="1066800"/>
                <a:gridCol w="1143000"/>
                <a:gridCol w="1066800"/>
                <a:gridCol w="1219200"/>
                <a:gridCol w="1219200"/>
              </a:tblGrid>
              <a:tr h="1161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Physician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 – 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 Clinic Sessions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Resident 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cFTE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Resident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Clinic Sessions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Resident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cFTE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Annual Days on Inpatient Service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Inpatient</a:t>
                      </a:r>
                      <a:endParaRPr lang="en-US" sz="1400" b="1" i="0" u="none" strike="noStrik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b"/>
                      <a:r>
                        <a:rPr lang="en-US" sz="1400" b="1" i="0" u="none" strike="noStrike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cFTE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51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en-US" sz="14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.12 /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.11 /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51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.17 / .16 / 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51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.18 / .17 / .16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51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.21 / .20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/ 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51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.12 /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.11 /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51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0.22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.16 / .15 / .15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9524" name="TextBox 4"/>
          <p:cNvSpPr txBox="1">
            <a:spLocks noChangeArrowheads="1"/>
          </p:cNvSpPr>
          <p:nvPr/>
        </p:nvSpPr>
        <p:spPr bwMode="auto">
          <a:xfrm>
            <a:off x="762000" y="5954713"/>
            <a:ext cx="7239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* Figures represent year of 42/44/46 weeks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4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sz="3200" smtClean="0"/>
              <a:t> Iowa Practice Setting-Specific Productivity Rates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" y="5410200"/>
            <a:ext cx="8534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Practice setting-specific 1.0 cFTE wRVUs are calculated by dividing a physician’s raw setting-specific wRVUs by their setting-specific cFTE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1600200"/>
          <a:ext cx="8534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1100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Physician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Non-resident Clinic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wRVUs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wRVUs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 cFTE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Non-resident 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Clinic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Resident Clinic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wRVUs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wRVUs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per cFTE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Resident Clinic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Inpatient 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wRVUs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 cFTE wRVUs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-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44 week work year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105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691.8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6,225.9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12,006.5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287.7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1,917.7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717.0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6,452.9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452.8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4,074.8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943.2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5,928.9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1,901.7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4,278.8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1,821.5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8,196.6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1,756.3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7,430.5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2,035.2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4,579.1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1,588.1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7,146.4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1,133.8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5,543.2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1,711.8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7,703.0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1,569.5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7,062.6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399.6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2,512.0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1,216.2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3,648.7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1,593.8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7,172.3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945.4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6,195.6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101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Average*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--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6,625.3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8,008.9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--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4,703.1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0557" name="TextBox 5"/>
          <p:cNvSpPr txBox="1">
            <a:spLocks noChangeArrowheads="1"/>
          </p:cNvSpPr>
          <p:nvPr/>
        </p:nvSpPr>
        <p:spPr bwMode="auto">
          <a:xfrm>
            <a:off x="152400" y="6124575"/>
            <a:ext cx="563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*Represents U of Iowa’s DFM average, only selected MDs shown above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04850" y="522288"/>
            <a:ext cx="7810500" cy="773112"/>
          </a:xfrm>
        </p:spPr>
        <p:txBody>
          <a:bodyPr/>
          <a:lstStyle/>
          <a:p>
            <a:pPr algn="ctr"/>
            <a:r>
              <a:rPr lang="en-US" sz="2800" smtClean="0"/>
              <a:t>Understanding Family Medicine Benchmarks Using the FPSC “Clinical Fingerprint”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55738" y="1371600"/>
            <a:ext cx="6316662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Opportunities to Use the FPSC in Departments of Family Medicine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4038600" cy="3306763"/>
          </a:xfrm>
        </p:spPr>
        <p:txBody>
          <a:bodyPr/>
          <a:lstStyle/>
          <a:p>
            <a:r>
              <a:rPr lang="en-US" sz="2000" smtClean="0"/>
              <a:t>Measure E&amp;M coding distributions, with an eye to avoiding potential under-coding </a:t>
            </a:r>
          </a:p>
          <a:p>
            <a:r>
              <a:rPr lang="en-US" sz="2000" smtClean="0"/>
              <a:t>Assess potential missed charge capture</a:t>
            </a:r>
          </a:p>
          <a:p>
            <a:r>
              <a:rPr lang="en-US" sz="2000" smtClean="0"/>
              <a:t>Optimize visit and service mix</a:t>
            </a:r>
          </a:p>
          <a:p>
            <a:r>
              <a:rPr lang="en-US" sz="2000" smtClean="0"/>
              <a:t>Improve the revenue cycle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4038600" cy="3306763"/>
          </a:xfrm>
        </p:spPr>
        <p:txBody>
          <a:bodyPr/>
          <a:lstStyle/>
          <a:p>
            <a:r>
              <a:rPr lang="en-US" sz="2000" smtClean="0"/>
              <a:t>Gauge eligibility for Primary Care &amp; e-Prescribing incentives from Medicare</a:t>
            </a:r>
          </a:p>
          <a:p>
            <a:r>
              <a:rPr lang="en-US" sz="2000" smtClean="0"/>
              <a:t>Assess eligibility for incentives related to Meaningful Use of HIT </a:t>
            </a:r>
          </a:p>
          <a:p>
            <a:r>
              <a:rPr lang="en-US" sz="2000" smtClean="0"/>
              <a:t>Monitor impact of changes to the Medicare Physician Fee Schedule</a:t>
            </a:r>
          </a:p>
          <a:p>
            <a:r>
              <a:rPr lang="en-US" sz="2000" smtClean="0"/>
              <a:t>Measure potential impact of Medicare eliminating the split billing differential</a:t>
            </a:r>
          </a:p>
        </p:txBody>
      </p:sp>
      <p:sp>
        <p:nvSpPr>
          <p:cNvPr id="6" name="Text Box 1031"/>
          <p:cNvSpPr txBox="1">
            <a:spLocks noChangeAspect="1" noChangeArrowheads="1"/>
          </p:cNvSpPr>
          <p:nvPr/>
        </p:nvSpPr>
        <p:spPr bwMode="auto">
          <a:xfrm>
            <a:off x="4648200" y="1828800"/>
            <a:ext cx="4038600" cy="8302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Understand the Impact </a:t>
            </a:r>
            <a:br>
              <a:rPr lang="en-US" sz="2400" b="1" dirty="0">
                <a:solidFill>
                  <a:schemeClr val="tx1">
                    <a:lumMod val="50000"/>
                  </a:schemeClr>
                </a:solidFill>
                <a:cs typeface="+mn-cs"/>
              </a:rPr>
            </a:b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of Policy Initiatives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828800"/>
            <a:ext cx="4038600" cy="8382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Increase the Yield of Clinical Practice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What have I learned?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in family medicine may have a compensation problem more than we have an RVU metric problem.</a:t>
            </a:r>
          </a:p>
          <a:p>
            <a:r>
              <a:rPr lang="en-US" smtClean="0"/>
              <a:t>Data (information) is valuable when it is true and tested</a:t>
            </a:r>
          </a:p>
          <a:p>
            <a:r>
              <a:rPr lang="en-US" smtClean="0"/>
              <a:t>We need to engage with FPSC so that we understand our data and can better communicate with institutional leaders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581025"/>
            <a:ext cx="7810500" cy="7731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dirty="0" smtClean="0"/>
              <a:t>Can my DFM work with FPSC to better understand our data?  YES!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1412875"/>
            <a:ext cx="78105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Some departments are already a part of a pilot group and can continue their involvement</a:t>
            </a:r>
          </a:p>
          <a:p>
            <a:pPr lvl="1">
              <a:defRPr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Return your supplemental data to the FPSC if you have not already done so</a:t>
            </a:r>
          </a:p>
          <a:p>
            <a:pPr lvl="1">
              <a:defRPr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Once the supplemental data are received, the FPSC will work with your department on validation</a:t>
            </a:r>
          </a:p>
          <a:p>
            <a:pPr>
              <a:defRPr/>
            </a:pPr>
            <a:endParaRPr lang="en-US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If you were not a part of the pilot group but would like to be involved, contact the FPSC</a:t>
            </a:r>
          </a:p>
          <a:p>
            <a:pPr lvl="1">
              <a:defRPr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You will be provided with a customized data collection template for your practice</a:t>
            </a:r>
          </a:p>
          <a:p>
            <a:pPr lvl="1">
              <a:defRPr/>
            </a:pP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The broader the participation within the Family Medicine community, the more robust the final data will be</a:t>
            </a:r>
          </a:p>
          <a:p>
            <a:pPr lvl="1">
              <a:defRPr/>
            </a:pPr>
            <a:endParaRPr lang="en-US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FPSC would be happy to invite you to their offices in downtown Chicago for hands-on training, to learn how to use these data in conjunction with other FPSC tools to optimize practice management within your departments   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ctr"/>
            <a:r>
              <a:rPr lang="en-US" smtClean="0"/>
              <a:t>Questions?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Contact: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Paul James, MD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Professor and Head, Dept. of Family Medicine, University of Iowa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319-384-7500 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hlinkClick r:id="rId2"/>
              </a:rPr>
              <a:t>paul-james@uiowa.edu</a:t>
            </a: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Bob Browne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Vice President, Physician Services, UHC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312-775-4132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hlinkClick r:id="rId3"/>
              </a:rPr>
              <a:t>browne@uhc.edu</a:t>
            </a: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Jake Langley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Analyst, Physician Services, UHC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/>
              <a:t>312-775-4239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sz="1800" smtClean="0">
                <a:hlinkClick r:id="rId4"/>
              </a:rPr>
              <a:t>langley@uhc.edu</a:t>
            </a: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1800" smtClean="0"/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sz="1800" smtClean="0"/>
          </a:p>
          <a:p>
            <a:pPr>
              <a:buFont typeface="Arial" charset="0"/>
              <a:buNone/>
            </a:pPr>
            <a:endParaRPr lang="en-US" sz="180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914400"/>
          </a:xfrm>
        </p:spPr>
        <p:txBody>
          <a:bodyPr/>
          <a:lstStyle/>
          <a:p>
            <a:pPr algn="ctr"/>
            <a:r>
              <a:rPr lang="en-US" sz="3200" smtClean="0"/>
              <a:t>My Problems and how is this Research?</a:t>
            </a:r>
            <a:br>
              <a:rPr lang="en-US" sz="3200" smtClean="0"/>
            </a:br>
            <a:r>
              <a:rPr lang="en-US" sz="3200" smtClean="0"/>
              <a:t>“Truth, Justice and the </a:t>
            </a:r>
            <a:r>
              <a:rPr lang="en-US" sz="3200" b="0" i="1" smtClean="0">
                <a:solidFill>
                  <a:srgbClr val="008000"/>
                </a:solidFill>
              </a:rPr>
              <a:t>American Way</a:t>
            </a:r>
            <a:r>
              <a:rPr lang="en-US" sz="3200" smtClean="0"/>
              <a:t>”</a:t>
            </a:r>
          </a:p>
        </p:txBody>
      </p:sp>
      <p:sp>
        <p:nvSpPr>
          <p:cNvPr id="11266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3611563"/>
          </a:xfrm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r>
              <a:rPr lang="en-US" smtClean="0"/>
              <a:t>Our faculty are paid salary based on exceeding mean RVU benchmark for discipline </a:t>
            </a:r>
          </a:p>
          <a:p>
            <a:r>
              <a:rPr lang="en-US" smtClean="0"/>
              <a:t>Dean’s office/hospital forced a shift to metrics using FPSC data (subsidiary of AAMC -UHC)</a:t>
            </a:r>
          </a:p>
          <a:p>
            <a:r>
              <a:rPr lang="en-US" smtClean="0"/>
              <a:t>RVU targets: EXTREMELY important to faculty</a:t>
            </a:r>
          </a:p>
          <a:p>
            <a:r>
              <a:rPr lang="en-US" smtClean="0"/>
              <a:t>Payment of our doctors needs to be competitive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704850" y="758825"/>
            <a:ext cx="7810500" cy="773113"/>
          </a:xfrm>
        </p:spPr>
        <p:txBody>
          <a:bodyPr/>
          <a:lstStyle/>
          <a:p>
            <a:pPr algn="ctr"/>
            <a:r>
              <a:rPr lang="en-US" smtClean="0"/>
              <a:t>FPSC Work RVU Benchmarks for Family Medicine Perceived as High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04850" y="1951038"/>
            <a:ext cx="7810500" cy="4525962"/>
          </a:xfrm>
        </p:spPr>
        <p:txBody>
          <a:bodyPr/>
          <a:lstStyle/>
          <a:p>
            <a:r>
              <a:rPr lang="en-US" sz="2400" smtClean="0"/>
              <a:t>FPSC benchmarks provide single composite measure inclusive of practice in the following settings</a:t>
            </a:r>
          </a:p>
          <a:p>
            <a:pPr lvl="1"/>
            <a:r>
              <a:rPr lang="en-US" sz="2400" smtClean="0"/>
              <a:t>Resident clinic</a:t>
            </a:r>
          </a:p>
          <a:p>
            <a:pPr lvl="1"/>
            <a:r>
              <a:rPr lang="en-US" sz="2400" smtClean="0"/>
              <a:t>Non-resident clinic</a:t>
            </a:r>
          </a:p>
          <a:p>
            <a:pPr lvl="1"/>
            <a:r>
              <a:rPr lang="en-US" sz="2400" smtClean="0"/>
              <a:t>Inpatient attending service</a:t>
            </a:r>
          </a:p>
          <a:p>
            <a:r>
              <a:rPr lang="en-US" sz="2400" smtClean="0"/>
              <a:t>Practice setting has a measurable impact on productivity, with production in the resident clinic setting being highest and inpatient attending being lowest</a:t>
            </a:r>
          </a:p>
          <a:p>
            <a:r>
              <a:rPr lang="en-US" sz="2400" smtClean="0"/>
              <a:t>ADFM community has expressed interest in developing practice setting-specific benchmarks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76200" y="903288"/>
            <a:ext cx="8859838" cy="773112"/>
          </a:xfrm>
        </p:spPr>
        <p:txBody>
          <a:bodyPr/>
          <a:lstStyle/>
          <a:p>
            <a:r>
              <a:rPr lang="en-US" sz="3200" smtClean="0"/>
              <a:t>FPSC Contains Data for 87 Departments of Family </a:t>
            </a:r>
            <a:r>
              <a:rPr lang="en-US" smtClean="0"/>
              <a:t>Medicine</a:t>
            </a:r>
            <a:r>
              <a:rPr lang="en-US" sz="3200" smtClean="0"/>
              <a:t> Nationwide, Representing 5,884 Physicians</a:t>
            </a:r>
          </a:p>
        </p:txBody>
      </p:sp>
      <p:sp>
        <p:nvSpPr>
          <p:cNvPr id="6" name="Text Box 1027"/>
          <p:cNvSpPr txBox="1">
            <a:spLocks noChangeArrowheads="1"/>
          </p:cNvSpPr>
          <p:nvPr/>
        </p:nvSpPr>
        <p:spPr bwMode="auto">
          <a:xfrm>
            <a:off x="685800" y="2168525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cs typeface="+mn-cs"/>
              </a:rPr>
              <a:t>Participants send physician-level billing data to FPSC.  Data is electronically extracted and sent from the billing office.</a:t>
            </a:r>
          </a:p>
        </p:txBody>
      </p:sp>
      <p:sp>
        <p:nvSpPr>
          <p:cNvPr id="13315" name="AutoShape 1028"/>
          <p:cNvSpPr>
            <a:spLocks noChangeArrowheads="1"/>
          </p:cNvSpPr>
          <p:nvPr/>
        </p:nvSpPr>
        <p:spPr bwMode="auto">
          <a:xfrm>
            <a:off x="5734050" y="3433763"/>
            <a:ext cx="3048000" cy="20574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1029"/>
          <p:cNvSpPr>
            <a:spLocks noChangeArrowheads="1"/>
          </p:cNvSpPr>
          <p:nvPr/>
        </p:nvSpPr>
        <p:spPr bwMode="auto">
          <a:xfrm>
            <a:off x="5802313" y="3357563"/>
            <a:ext cx="2913062" cy="1828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30"/>
          <p:cNvSpPr txBox="1">
            <a:spLocks noChangeAspect="1" noChangeArrowheads="1"/>
          </p:cNvSpPr>
          <p:nvPr/>
        </p:nvSpPr>
        <p:spPr bwMode="auto">
          <a:xfrm>
            <a:off x="304800" y="35861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Total Billings for ea. Procedure</a:t>
            </a:r>
          </a:p>
        </p:txBody>
      </p:sp>
      <p:sp>
        <p:nvSpPr>
          <p:cNvPr id="10" name="Text Box 1031"/>
          <p:cNvSpPr txBox="1">
            <a:spLocks noChangeAspect="1" noChangeArrowheads="1"/>
          </p:cNvSpPr>
          <p:nvPr/>
        </p:nvSpPr>
        <p:spPr bwMode="auto">
          <a:xfrm>
            <a:off x="685800" y="2976563"/>
            <a:ext cx="5334000" cy="4699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400" b="1">
                <a:solidFill>
                  <a:schemeClr val="tx1">
                    <a:lumMod val="50000"/>
                  </a:schemeClr>
                </a:solidFill>
                <a:cs typeface="+mn-cs"/>
              </a:rPr>
              <a:t>Data In (at the procedure-level):</a:t>
            </a:r>
          </a:p>
        </p:txBody>
      </p:sp>
      <p:sp>
        <p:nvSpPr>
          <p:cNvPr id="11" name="Text Box 1032"/>
          <p:cNvSpPr txBox="1">
            <a:spLocks noChangeAspect="1" noChangeArrowheads="1"/>
          </p:cNvSpPr>
          <p:nvPr/>
        </p:nvSpPr>
        <p:spPr bwMode="auto">
          <a:xfrm>
            <a:off x="304800" y="41195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CPT Code for the Procedure</a:t>
            </a:r>
          </a:p>
        </p:txBody>
      </p:sp>
      <p:sp>
        <p:nvSpPr>
          <p:cNvPr id="12" name="Text Box 1033"/>
          <p:cNvSpPr txBox="1">
            <a:spLocks noChangeAspect="1" noChangeArrowheads="1"/>
          </p:cNvSpPr>
          <p:nvPr/>
        </p:nvSpPr>
        <p:spPr bwMode="auto">
          <a:xfrm>
            <a:off x="304800" y="46529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CPT Code Modifiers</a:t>
            </a:r>
          </a:p>
        </p:txBody>
      </p:sp>
      <p:sp>
        <p:nvSpPr>
          <p:cNvPr id="13" name="Text Box 1034"/>
          <p:cNvSpPr txBox="1">
            <a:spLocks noChangeAspect="1" noChangeArrowheads="1"/>
          </p:cNvSpPr>
          <p:nvPr/>
        </p:nvSpPr>
        <p:spPr bwMode="auto">
          <a:xfrm>
            <a:off x="304800" y="51863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Frequency of Billed Procedure</a:t>
            </a:r>
          </a:p>
        </p:txBody>
      </p:sp>
      <p:sp>
        <p:nvSpPr>
          <p:cNvPr id="14" name="Text Box 1035"/>
          <p:cNvSpPr txBox="1">
            <a:spLocks noChangeAspect="1" noChangeArrowheads="1"/>
          </p:cNvSpPr>
          <p:nvPr/>
        </p:nvSpPr>
        <p:spPr bwMode="auto">
          <a:xfrm>
            <a:off x="3444875" y="35861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Site of Service for ea. Procedure</a:t>
            </a:r>
          </a:p>
        </p:txBody>
      </p:sp>
      <p:sp>
        <p:nvSpPr>
          <p:cNvPr id="15" name="Text Box 1036"/>
          <p:cNvSpPr txBox="1">
            <a:spLocks noChangeAspect="1" noChangeArrowheads="1"/>
          </p:cNvSpPr>
          <p:nvPr/>
        </p:nvSpPr>
        <p:spPr bwMode="auto">
          <a:xfrm>
            <a:off x="3429000" y="41195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Payer Class for ea. Procedure</a:t>
            </a:r>
          </a:p>
        </p:txBody>
      </p:sp>
      <p:sp>
        <p:nvSpPr>
          <p:cNvPr id="13324" name="AutoShape 1037"/>
          <p:cNvSpPr>
            <a:spLocks noChangeAspect="1" noChangeArrowheads="1"/>
          </p:cNvSpPr>
          <p:nvPr/>
        </p:nvSpPr>
        <p:spPr bwMode="auto">
          <a:xfrm>
            <a:off x="6553200" y="3857625"/>
            <a:ext cx="2286000" cy="17859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3333FF"/>
              </a:gs>
              <a:gs pos="100000">
                <a:srgbClr val="18187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038"/>
          <p:cNvSpPr txBox="1">
            <a:spLocks noChangeAspect="1" noChangeArrowheads="1"/>
          </p:cNvSpPr>
          <p:nvPr/>
        </p:nvSpPr>
        <p:spPr bwMode="auto">
          <a:xfrm>
            <a:off x="3429000" y="46529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ICD-9 Codes (first four)</a:t>
            </a:r>
          </a:p>
        </p:txBody>
      </p:sp>
      <p:sp>
        <p:nvSpPr>
          <p:cNvPr id="18" name="Text Box 1039"/>
          <p:cNvSpPr txBox="1">
            <a:spLocks noChangeAspect="1" noChangeArrowheads="1"/>
          </p:cNvSpPr>
          <p:nvPr/>
        </p:nvSpPr>
        <p:spPr bwMode="auto">
          <a:xfrm>
            <a:off x="3429000" y="5186363"/>
            <a:ext cx="2955925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Patient MRN</a:t>
            </a:r>
          </a:p>
        </p:txBody>
      </p:sp>
      <p:sp>
        <p:nvSpPr>
          <p:cNvPr id="19" name="Text Box 1040"/>
          <p:cNvSpPr txBox="1">
            <a:spLocks noChangeAspect="1" noChangeArrowheads="1"/>
          </p:cNvSpPr>
          <p:nvPr/>
        </p:nvSpPr>
        <p:spPr bwMode="auto">
          <a:xfrm>
            <a:off x="1844675" y="5719763"/>
            <a:ext cx="2955925" cy="5238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>
                <a:solidFill>
                  <a:schemeClr val="tx1">
                    <a:lumMod val="50000"/>
                  </a:schemeClr>
                </a:solidFill>
                <a:cs typeface="+mn-cs"/>
              </a:rPr>
              <a:t>Patient Demographics Data: age, sex, race, zip code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704850" y="369888"/>
            <a:ext cx="7810500" cy="773112"/>
          </a:xfrm>
        </p:spPr>
        <p:txBody>
          <a:bodyPr/>
          <a:lstStyle/>
          <a:p>
            <a:r>
              <a:rPr lang="en-US" smtClean="0"/>
              <a:t>UHC-AAMC FPSC Members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5413" y="1052513"/>
            <a:ext cx="3074987" cy="4967287"/>
          </a:xfrm>
          <a:prstGeom prst="rect">
            <a:avLst/>
          </a:prstGeom>
        </p:spPr>
        <p:txBody>
          <a:bodyPr lIns="104775" tIns="50800" rIns="104775" bIns="50800"/>
          <a:lstStyle/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Albany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Baylor College of Medicine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Baystate</a:t>
            </a: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Health System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Beaumont Physician Partners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Beth Israel-Deaconess Medical Center (Harvard)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Brigham &amp; Women’s Physician Organization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Cedars-Sinai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Clarian Health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ColumbiaDoctors</a:t>
            </a:r>
            <a:endParaRPr lang="en-US" sz="1000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Dartmouth Hitchcock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Denver Health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Duke University Medical Center, Private Diagnostic Clinic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East Carolina University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Georgetown University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Howard University Faculty Practice Plan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Henry Ford Health System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Indiana University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Johns Hopkins University Clinical Practice Association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Kansas University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Kentucky Medical Services Foundation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LifeBridge</a:t>
            </a: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Health – Sinai Hospital of Baltimore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Loyola University Physician Foundation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LSU Healthcare Network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Massachusetts General Physicians Organization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Medical College of Georgia Physicians Practice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Medical College of Wisconsin, Medical College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Medical University of South Carolina, University Medical Associates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 err="1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Montefiore</a:t>
            </a: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Morehouse Medical Associates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defRPr/>
            </a:pPr>
            <a:endParaRPr lang="en-US" sz="1000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048000" y="1066800"/>
            <a:ext cx="3124200" cy="5605463"/>
          </a:xfrm>
          <a:prstGeom prst="rect">
            <a:avLst/>
          </a:prstGeom>
        </p:spPr>
        <p:txBody>
          <a:bodyPr lIns="104775" tIns="50800" rIns="104775" bIns="50800"/>
          <a:lstStyle/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Mt. Sinai Faculty Practice Associates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Northwestern Medical Faculty Foundation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Ohio State University Physicians, Inc.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Oregon Health and Science University, University Medical Group 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Rush University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Saint Louis University, SLUCare 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Southern Illinois University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Stanford University School of Medicine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SUNY Stony Brook, Clinical Practice Management Plan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SUNY Upstate Medical University, University Medical Associates at Syracuse, Inc.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Emory Clinic, Inc.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Thomas Jefferson University, Jefferson University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Tufts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Tulane University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Alabama Health Services Foundation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Physicians Healthcare (Arizona)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Arkansas School of Medicine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UC Davis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UCLA Faculty Practice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UCSD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UCSF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Chicago Medical Center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Cincinnati Physicians, Inc.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Physicians, Inc. (Colorado)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Connecticut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Florida Faculty Group Practice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Illinois College of Medicine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Iowa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Physicians Associates (Louisville)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kern="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Physicians, Inc. (Maryland)</a:t>
            </a:r>
          </a:p>
          <a:p>
            <a:pPr marL="393700" indent="-393700" defTabSz="1208088" fontAlgn="b"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UMass Memorial Medical Group</a:t>
            </a:r>
          </a:p>
          <a:p>
            <a:pPr marL="393700" indent="-393700" defTabSz="1208088" fontAlgn="b"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Miami Medical Group</a:t>
            </a:r>
            <a:endParaRPr lang="en-US" sz="1000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endParaRPr lang="en-US" sz="1000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040438" y="990600"/>
            <a:ext cx="3103562" cy="546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4775" tIns="50800" rIns="104775" bIns="50800"/>
          <a:lstStyle/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University of Michigan School of Medicine Faculty Group Practice</a:t>
            </a:r>
            <a:endParaRPr lang="en-US" sz="1000" kern="0" dirty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Minnesota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MS Faculty Practice Plan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Missouri – Columbia, University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Missouri – Kansas City, University Physicians Associates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Nebraska Medical Center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New Mexico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North Carolina at Chapel Hill Physicians and Associates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Oklahoma, OU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Pennsylvania Health System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Rochester School of Medicine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South Florida Physicians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Keck School of Medicine at USC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UTMB, Galveston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Tennessee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Texas San Antonio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Toledo Physicians, LLC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Health Care, University of Utah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Vermont, Fletcher Allen Health Care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Virginia Heath Services Foundation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Washington School of Medicine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University of Wisconsin Medical Foundation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Vanderbilt Medical Group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VCU Health System / MCV Physicians</a:t>
            </a:r>
            <a:r>
              <a:rPr lang="en-US" sz="1000" b="1" dirty="0">
                <a:solidFill>
                  <a:schemeClr val="tx1">
                    <a:lumMod val="50000"/>
                  </a:schemeClr>
                </a:solidFill>
                <a:cs typeface="+mn-cs"/>
              </a:rPr>
              <a:t> 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Wake Forest University Physicians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West Virginia University Medical Corporation, University Health Associates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Weill Cornell Physician Organization</a:t>
            </a:r>
          </a:p>
          <a:p>
            <a:pPr marL="393700" indent="-393700" defTabSz="1208088" fontAlgn="b">
              <a:lnSpc>
                <a:spcPct val="80000"/>
              </a:lnSpc>
              <a:spcBef>
                <a:spcPct val="15000"/>
              </a:spcBef>
              <a:buSzPct val="63000"/>
              <a:buFontTx/>
              <a:buChar char="•"/>
              <a:defRPr/>
            </a:pPr>
            <a:r>
              <a:rPr lang="en-US" sz="1000" dirty="0">
                <a:solidFill>
                  <a:schemeClr val="tx1">
                    <a:lumMod val="50000"/>
                  </a:schemeClr>
                </a:solidFill>
                <a:cs typeface="+mn-cs"/>
              </a:rPr>
              <a:t>Yale Medical Group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1066800"/>
          </a:xfrm>
        </p:spPr>
        <p:txBody>
          <a:bodyPr anchor="t"/>
          <a:lstStyle/>
          <a:p>
            <a:r>
              <a:rPr lang="en-US" sz="3200" smtClean="0">
                <a:latin typeface="Arial" charset="0"/>
                <a:cs typeface="Arial" charset="0"/>
              </a:rPr>
              <a:t>Single Algorithm to Assign RVUs Ensures Apples-to-Apples Comparability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Standard source data for applying RVUs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Single approach to gap fill for CPT codes without Medicare-assigned RVUs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Arial" charset="0"/>
                <a:cs typeface="Arial" charset="0"/>
              </a:rPr>
              <a:t>Consistent adjustment of RVUs for modifiers, including multiple surgical procedures and multiple endoscopies</a:t>
            </a:r>
          </a:p>
          <a:p>
            <a:pPr>
              <a:defRPr/>
            </a:pPr>
            <a:endParaRPr lang="en-US" sz="2800" dirty="0" smtClean="0">
              <a:solidFill>
                <a:schemeClr val="tx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704850" y="668338"/>
            <a:ext cx="8134350" cy="773112"/>
          </a:xfrm>
        </p:spPr>
        <p:txBody>
          <a:bodyPr/>
          <a:lstStyle/>
          <a:p>
            <a:pPr algn="ctr"/>
            <a:r>
              <a:rPr lang="en-US" sz="3200" smtClean="0"/>
              <a:t>Supplemental Info Needed to Develop Practice Setting-Specific Benchmarks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118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In addition to already collected data, the following data points are needed at the physician level: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Number of ½ day clinic sessions worked per week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Without residents</a:t>
            </a:r>
          </a:p>
          <a:p>
            <a:pPr lvl="2"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With residents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Number of weeks per year scheduled for inpatient attending service</a:t>
            </a:r>
          </a:p>
          <a:p>
            <a:pPr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Optional demographic elements: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Academic rank</a:t>
            </a:r>
          </a:p>
          <a:p>
            <a:pPr lvl="1"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Other</a:t>
            </a:r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49288" y="598488"/>
            <a:ext cx="8150225" cy="773112"/>
          </a:xfrm>
        </p:spPr>
        <p:txBody>
          <a:bodyPr/>
          <a:lstStyle/>
          <a:p>
            <a:r>
              <a:rPr lang="en-US" sz="3200" smtClean="0"/>
              <a:t>Sample Template for Supplemental Data Collection</a:t>
            </a:r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1604963"/>
            <a:ext cx="7645400" cy="3805237"/>
          </a:xfrm>
          <a:prstGeom prst="rect">
            <a:avLst/>
          </a:prstGeom>
          <a:noFill/>
          <a:ln w="9525">
            <a:solidFill>
              <a:srgbClr val="5F6163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965450" y="3576638"/>
            <a:ext cx="2524125" cy="9239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3575" y="3576638"/>
            <a:ext cx="1281113" cy="9239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9288" y="5529263"/>
            <a:ext cx="7645400" cy="709612"/>
          </a:xfrm>
          <a:prstGeom prst="rect">
            <a:avLst/>
          </a:prstGeom>
          <a:solidFill>
            <a:srgbClr val="FFFF99"/>
          </a:solidFill>
          <a:ln>
            <a:solidFill>
              <a:srgbClr val="004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Collecting # of clinic sessions and weeks on inpatient service will allow us to break down cFTE into an inpatient and outpatient measure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r>
              <a:rPr lang="en-US" smtClean="0"/>
              <a:t>Converting Clinic Sessions and Weeks on Service to cFTE</a:t>
            </a:r>
          </a:p>
        </p:txBody>
      </p:sp>
      <p:sp>
        <p:nvSpPr>
          <p:cNvPr id="18434" name="Content Placeholder 5"/>
          <p:cNvSpPr>
            <a:spLocks noGrp="1"/>
          </p:cNvSpPr>
          <p:nvPr>
            <p:ph idx="1"/>
          </p:nvPr>
        </p:nvSpPr>
        <p:spPr>
          <a:xfrm>
            <a:off x="304800" y="1752600"/>
            <a:ext cx="8229600" cy="3733800"/>
          </a:xfrm>
        </p:spPr>
        <p:txBody>
          <a:bodyPr/>
          <a:lstStyle/>
          <a:p>
            <a:r>
              <a:rPr lang="en-US" sz="2000" smtClean="0"/>
              <a:t>Clinic sessions</a:t>
            </a:r>
          </a:p>
          <a:p>
            <a:pPr lvl="1"/>
            <a:r>
              <a:rPr lang="en-US" sz="1800" smtClean="0"/>
              <a:t>Number of half day sessions per week / 9</a:t>
            </a:r>
          </a:p>
          <a:p>
            <a:pPr lvl="1"/>
            <a:r>
              <a:rPr lang="en-US" sz="1800" b="1" smtClean="0"/>
              <a:t>EX: 4 clinic sessions per week = 0.44 cFTE </a:t>
            </a:r>
          </a:p>
          <a:p>
            <a:pPr lvl="1"/>
            <a:endParaRPr lang="en-US" sz="600" smtClean="0"/>
          </a:p>
          <a:p>
            <a:r>
              <a:rPr lang="en-US" sz="2000" smtClean="0"/>
              <a:t>Inpatient service</a:t>
            </a:r>
          </a:p>
          <a:p>
            <a:pPr lvl="1"/>
            <a:r>
              <a:rPr lang="en-US" sz="1800" smtClean="0"/>
              <a:t># of days per year / 7 days* / 44 weeks**</a:t>
            </a:r>
          </a:p>
          <a:p>
            <a:pPr lvl="1"/>
            <a:r>
              <a:rPr lang="en-US" sz="1800" b="1" smtClean="0"/>
              <a:t>EX: 42 days / 7 / 44 = 6 wks per year</a:t>
            </a:r>
          </a:p>
          <a:p>
            <a:pPr lvl="1">
              <a:buFont typeface="Arial" charset="0"/>
              <a:buNone/>
            </a:pPr>
            <a:endParaRPr lang="en-US" sz="2000" smtClean="0"/>
          </a:p>
          <a:p>
            <a:pPr lvl="1">
              <a:buFont typeface="Arial" charset="0"/>
              <a:buNone/>
            </a:pPr>
            <a:r>
              <a:rPr lang="en-US" sz="1600" smtClean="0"/>
              <a:t>* days considered a full week of service; can vary</a:t>
            </a:r>
          </a:p>
          <a:p>
            <a:pPr lvl="1">
              <a:buFont typeface="Arial" charset="0"/>
              <a:buNone/>
            </a:pPr>
            <a:r>
              <a:rPr lang="en-US" sz="1600" smtClean="0"/>
              <a:t>by nature of service</a:t>
            </a:r>
          </a:p>
          <a:p>
            <a:pPr lvl="1">
              <a:buFont typeface="Arial" charset="0"/>
              <a:buNone/>
            </a:pPr>
            <a:r>
              <a:rPr lang="en-US" sz="1600" smtClean="0"/>
              <a:t>** year can be defined as 42, 44, or 46 weeks; model based on 44</a:t>
            </a:r>
          </a:p>
          <a:p>
            <a:pPr lvl="1">
              <a:buFont typeface="Arial" charset="0"/>
              <a:buNone/>
            </a:pPr>
            <a:endParaRPr lang="en-US" sz="2000" smtClean="0"/>
          </a:p>
          <a:p>
            <a:pPr lvl="1">
              <a:buFont typeface="Arial" charset="0"/>
              <a:buNone/>
            </a:pPr>
            <a:endParaRPr lang="en-US" smtClean="0"/>
          </a:p>
          <a:p>
            <a:pPr lvl="1"/>
            <a:endParaRPr lang="en-US" sz="2400" smtClean="0"/>
          </a:p>
        </p:txBody>
      </p:sp>
      <p:sp>
        <p:nvSpPr>
          <p:cNvPr id="7" name="Rectangle 6"/>
          <p:cNvSpPr/>
          <p:nvPr/>
        </p:nvSpPr>
        <p:spPr>
          <a:xfrm>
            <a:off x="5334000" y="2362200"/>
            <a:ext cx="3657600" cy="1752600"/>
          </a:xfrm>
          <a:prstGeom prst="rect">
            <a:avLst/>
          </a:prstGeom>
          <a:solidFill>
            <a:srgbClr val="FFFF99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2 resident clinic sessions / wk =0.22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2 non-res clinic sessions / wk = 0.22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42 days on inpatient service  = 0.14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TOTAL cFTE = 0.58</a:t>
            </a:r>
          </a:p>
        </p:txBody>
      </p:sp>
      <p:sp>
        <p:nvSpPr>
          <p:cNvPr id="8" name="Rectangle 7"/>
          <p:cNvSpPr/>
          <p:nvPr/>
        </p:nvSpPr>
        <p:spPr>
          <a:xfrm>
            <a:off x="736600" y="5462588"/>
            <a:ext cx="7645400" cy="709612"/>
          </a:xfrm>
          <a:prstGeom prst="rect">
            <a:avLst/>
          </a:prstGeom>
          <a:solidFill>
            <a:srgbClr val="FFFF99"/>
          </a:solidFill>
          <a:ln>
            <a:solidFill>
              <a:srgbClr val="004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Is there an opportunity for the Family Medicine community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to develop a consensus </a:t>
            </a:r>
            <a:r>
              <a:rPr lang="en-US" sz="2000" dirty="0" err="1">
                <a:solidFill>
                  <a:schemeClr val="tx1"/>
                </a:solidFill>
              </a:rPr>
              <a:t>cFTE</a:t>
            </a:r>
            <a:r>
              <a:rPr lang="en-US" sz="2000" dirty="0">
                <a:solidFill>
                  <a:schemeClr val="tx1"/>
                </a:solidFill>
              </a:rPr>
              <a:t> definition?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486400" y="3505200"/>
            <a:ext cx="33528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3951</TotalTime>
  <Words>1389</Words>
  <Application>Microsoft Office PowerPoint</Application>
  <PresentationFormat>On-screen Show (4:3)</PresentationFormat>
  <Paragraphs>310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Office Theme</vt:lpstr>
      <vt:lpstr>Slide 1</vt:lpstr>
      <vt:lpstr>My Problems and how is this Research? “Truth, Justice and the American Way”</vt:lpstr>
      <vt:lpstr>FPSC Work RVU Benchmarks for Family Medicine Perceived as High</vt:lpstr>
      <vt:lpstr>FPSC Contains Data for 87 Departments of Family Medicine Nationwide, Representing 5,884 Physicians</vt:lpstr>
      <vt:lpstr>UHC-AAMC FPSC Members</vt:lpstr>
      <vt:lpstr>Single Algorithm to Assign RVUs Ensures Apples-to-Apples Comparability</vt:lpstr>
      <vt:lpstr>Supplemental Info Needed to Develop Practice Setting-Specific Benchmarks</vt:lpstr>
      <vt:lpstr>Sample Template for Supplemental Data Collection</vt:lpstr>
      <vt:lpstr>Converting Clinic Sessions and Weeks on Service to cFTE</vt:lpstr>
      <vt:lpstr>Slide 10</vt:lpstr>
      <vt:lpstr> Iowa Practice Setting-Specific Productivity Rates </vt:lpstr>
      <vt:lpstr>Understanding Family Medicine Benchmarks Using the FPSC “Clinical Fingerprint”</vt:lpstr>
      <vt:lpstr>Opportunities to Use the FPSC in Departments of Family Medicine</vt:lpstr>
      <vt:lpstr>What have I learned?</vt:lpstr>
      <vt:lpstr>Can my DFM work with FPSC to better understand our data?  YES!</vt:lpstr>
      <vt:lpstr>Questions?</vt:lpstr>
    </vt:vector>
  </TitlesOfParts>
  <Company>UHC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FPSC PowerPoint</dc:title>
  <dc:creator>Shaifali Ray</dc:creator>
  <cp:lastModifiedBy>jamesp</cp:lastModifiedBy>
  <cp:revision>106</cp:revision>
  <dcterms:created xsi:type="dcterms:W3CDTF">2010-03-25T19:00:24Z</dcterms:created>
  <dcterms:modified xsi:type="dcterms:W3CDTF">2012-02-24T14:16:02Z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0x010100881344048B4E644CAB2B81686AE1C32F</vt:lpwstr>
  </property>
  <property fmtid="{D5CDD505-2E9C-101B-9397-08002B2CF9AE}" pid="3" name="DefaultDocumentType">
    <vt:lpwstr>95;#Meetings/Events</vt:lpwstr>
  </property>
  <property fmtid="{D5CDD505-2E9C-101B-9397-08002B2CF9AE}" pid="4" name="DocumentType">
    <vt:lpwstr>95</vt:lpwstr>
  </property>
  <property fmtid="{D5CDD505-2E9C-101B-9397-08002B2CF9AE}" pid="5" name="Category">
    <vt:lpwstr>FPSC Templates</vt:lpwstr>
  </property>
  <property fmtid="{D5CDD505-2E9C-101B-9397-08002B2CF9AE}" pid="6" name="SortOrder">
    <vt:lpwstr>55</vt:lpwstr>
  </property>
  <property fmtid="{D5CDD505-2E9C-101B-9397-08002B2CF9AE}" pid="7" name="Title2">
    <vt:lpwstr>FPSC Templates</vt:lpwstr>
  </property>
</Properties>
</file>