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7" r:id="rId2"/>
    <p:sldMasterId id="2147483680" r:id="rId3"/>
    <p:sldMasterId id="2147483686" r:id="rId4"/>
    <p:sldMasterId id="2147483674" r:id="rId5"/>
  </p:sldMasterIdLst>
  <p:notesMasterIdLst>
    <p:notesMasterId r:id="rId22"/>
  </p:notesMasterIdLst>
  <p:handoutMasterIdLst>
    <p:handoutMasterId r:id="rId23"/>
  </p:handoutMasterIdLst>
  <p:sldIdLst>
    <p:sldId id="341" r:id="rId6"/>
    <p:sldId id="326" r:id="rId7"/>
    <p:sldId id="301" r:id="rId8"/>
    <p:sldId id="327" r:id="rId9"/>
    <p:sldId id="328" r:id="rId10"/>
    <p:sldId id="329" r:id="rId11"/>
    <p:sldId id="330" r:id="rId12"/>
    <p:sldId id="338" r:id="rId13"/>
    <p:sldId id="263" r:id="rId14"/>
    <p:sldId id="332" r:id="rId15"/>
    <p:sldId id="340" r:id="rId16"/>
    <p:sldId id="333" r:id="rId17"/>
    <p:sldId id="334" r:id="rId18"/>
    <p:sldId id="335" r:id="rId19"/>
    <p:sldId id="336" r:id="rId20"/>
    <p:sldId id="270" r:id="rId2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31"/>
    <p:restoredTop sz="82947" autoAdjust="0"/>
  </p:normalViewPr>
  <p:slideViewPr>
    <p:cSldViewPr snapToGrid="0" snapToObjects="1">
      <p:cViewPr varScale="1">
        <p:scale>
          <a:sx n="82" d="100"/>
          <a:sy n="82" d="100"/>
        </p:scale>
        <p:origin x="374" y="58"/>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90FB6C-B6F3-7746-BE84-D5A95CAAF641}"/>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9C092BC1-3BF9-2E48-B17F-86C3164EF511}"/>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D952566-01A4-634F-B2C7-96A52D932948}" type="datetimeFigureOut">
              <a:rPr lang="en-US" smtClean="0"/>
              <a:t>8/3/2023</a:t>
            </a:fld>
            <a:endParaRPr lang="en-US"/>
          </a:p>
        </p:txBody>
      </p:sp>
      <p:sp>
        <p:nvSpPr>
          <p:cNvPr id="4" name="Footer Placeholder 3">
            <a:extLst>
              <a:ext uri="{FF2B5EF4-FFF2-40B4-BE49-F238E27FC236}">
                <a16:creationId xmlns:a16="http://schemas.microsoft.com/office/drawing/2014/main" id="{E6AD06D8-3BC6-9F48-B49B-41997917A220}"/>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8112F63-98A6-7344-B418-7C37EB2852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152E58A-6170-7E4C-B242-E56ADD59FB8B}" type="slidenum">
              <a:rPr lang="en-US" smtClean="0"/>
              <a:t>‹#›</a:t>
            </a:fld>
            <a:endParaRPr lang="en-US"/>
          </a:p>
        </p:txBody>
      </p:sp>
    </p:spTree>
    <p:extLst>
      <p:ext uri="{BB962C8B-B14F-4D97-AF65-F5344CB8AC3E}">
        <p14:creationId xmlns:p14="http://schemas.microsoft.com/office/powerpoint/2010/main" val="222576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726AE5C-2B75-4358-A482-569E3E703164}" type="datetimeFigureOut">
              <a:rPr lang="en-US" smtClean="0"/>
              <a:t>8/3/2023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FDD93BA-B058-4ADB-95CB-F6F63029D0E1}" type="slidenum">
              <a:rPr lang="en-US" smtClean="0"/>
              <a:t>‹#›</a:t>
            </a:fld>
            <a:endParaRPr lang="en-US"/>
          </a:p>
        </p:txBody>
      </p:sp>
    </p:spTree>
    <p:extLst>
      <p:ext uri="{BB962C8B-B14F-4D97-AF65-F5344CB8AC3E}">
        <p14:creationId xmlns:p14="http://schemas.microsoft.com/office/powerpoint/2010/main" val="336791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Thank you for inviting me to be here today. You’ll recall that in February Dr Montgomery provided outcomes of a January CBME Summit and an overview of foundational work being done by STFM to help residency programs meet new ACGME requirements for competency based medical education. Today, I’m going to tell you where we are with that foundational work, and talk about our proposal for the next stages of work.  I’d welcome your thoughts on the direction we’re headed. </a:t>
            </a:r>
          </a:p>
          <a:p>
            <a:endParaRPr lang="en-US" dirty="0"/>
          </a:p>
        </p:txBody>
      </p:sp>
      <p:sp>
        <p:nvSpPr>
          <p:cNvPr id="4" name="Slide Number Placeholder 3"/>
          <p:cNvSpPr>
            <a:spLocks noGrp="1"/>
          </p:cNvSpPr>
          <p:nvPr>
            <p:ph type="sldNum" sz="quarter" idx="5"/>
          </p:nvPr>
        </p:nvSpPr>
        <p:spPr/>
        <p:txBody>
          <a:bodyPr/>
          <a:lstStyle/>
          <a:p>
            <a:fld id="{3FDD93BA-B058-4ADB-95CB-F6F63029D0E1}" type="slidenum">
              <a:rPr lang="en-US" smtClean="0"/>
              <a:t>1</a:t>
            </a:fld>
            <a:endParaRPr lang="en-US"/>
          </a:p>
        </p:txBody>
      </p:sp>
    </p:spTree>
    <p:extLst>
      <p:ext uri="{BB962C8B-B14F-4D97-AF65-F5344CB8AC3E}">
        <p14:creationId xmlns:p14="http://schemas.microsoft.com/office/powerpoint/2010/main" val="3254133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latin typeface="Calibri" panose="020F0502020204030204" pitchFamily="34" charset="0"/>
              </a:rPr>
              <a:t>Here are the basics – We’ve created a proposal for a two-year project.</a:t>
            </a:r>
          </a:p>
          <a:p>
            <a:pPr algn="l"/>
            <a:endParaRPr lang="en-US" sz="1800" dirty="0">
              <a:latin typeface="Calibri" panose="020F0502020204030204" pitchFamily="34" charset="0"/>
            </a:endParaRPr>
          </a:p>
          <a:p>
            <a:pPr algn="l"/>
            <a:r>
              <a:rPr lang="en-US" sz="1800" dirty="0">
                <a:latin typeface="Calibri" panose="020F0502020204030204" pitchFamily="34" charset="0"/>
              </a:rPr>
              <a:t> And unlike the first project which was around foundational development, this one is around helping programs implement CBME education and assessment.</a:t>
            </a:r>
          </a:p>
          <a:p>
            <a:pPr algn="l"/>
            <a:endParaRPr lang="en-US" sz="1800" dirty="0">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980D3DFC-11A7-4DDF-8AEE-A5ACE051EBF3}" type="slidenum">
              <a:rPr lang="en-US" smtClean="0"/>
              <a:t>10</a:t>
            </a:fld>
            <a:endParaRPr lang="en-US" dirty="0"/>
          </a:p>
        </p:txBody>
      </p:sp>
    </p:spTree>
    <p:extLst>
      <p:ext uri="{BB962C8B-B14F-4D97-AF65-F5344CB8AC3E}">
        <p14:creationId xmlns:p14="http://schemas.microsoft.com/office/powerpoint/2010/main" val="801353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latin typeface="Calibri" panose="020F0502020204030204" pitchFamily="34" charset="0"/>
              </a:rPr>
              <a:t>The proposal implements these four tactics</a:t>
            </a:r>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11</a:t>
            </a:fld>
            <a:endParaRPr lang="en-US" dirty="0"/>
          </a:p>
        </p:txBody>
      </p:sp>
    </p:spTree>
    <p:extLst>
      <p:ext uri="{BB962C8B-B14F-4D97-AF65-F5344CB8AC3E}">
        <p14:creationId xmlns:p14="http://schemas.microsoft.com/office/powerpoint/2010/main" val="311286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969"/>
            <a:r>
              <a:rPr lang="en-US" dirty="0"/>
              <a:t>Tactic #1 is to  work with a technology</a:t>
            </a:r>
            <a:r>
              <a:rPr lang="en-US" dirty="0">
                <a:latin typeface="Helvetica" panose="020B0604020202020204" pitchFamily="34" charset="0"/>
                <a:cs typeface="Helvetica" panose="020B0604020202020204" pitchFamily="34" charset="0"/>
              </a:rPr>
              <a:t> vendor to develop and help residency programs implement a mobile app. The vendor that our </a:t>
            </a:r>
            <a:r>
              <a:rPr lang="en-US" dirty="0" err="1">
                <a:latin typeface="Helvetica" panose="020B0604020202020204" pitchFamily="34" charset="0"/>
                <a:cs typeface="Helvetica" panose="020B0604020202020204" pitchFamily="34" charset="0"/>
              </a:rPr>
              <a:t>assessement</a:t>
            </a:r>
            <a:r>
              <a:rPr lang="en-US" dirty="0">
                <a:latin typeface="Helvetica" panose="020B0604020202020204" pitchFamily="34" charset="0"/>
                <a:cs typeface="Helvetica" panose="020B0604020202020204" pitchFamily="34" charset="0"/>
              </a:rPr>
              <a:t> work group is most optimistic about is New Innovations due to penetration into residencies and a variety of other reasons. The assessment questions that we develop will be shared so other app vendors or individual residency programs could potentially create assessments using other technology.</a:t>
            </a:r>
          </a:p>
          <a:p>
            <a:pPr algn="l"/>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12</a:t>
            </a:fld>
            <a:endParaRPr lang="en-US" dirty="0"/>
          </a:p>
        </p:txBody>
      </p:sp>
    </p:spTree>
    <p:extLst>
      <p:ext uri="{BB962C8B-B14F-4D97-AF65-F5344CB8AC3E}">
        <p14:creationId xmlns:p14="http://schemas.microsoft.com/office/powerpoint/2010/main" val="1730730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Also looking at a presentation for residents at National Conference on ILPs</a:t>
            </a:r>
          </a:p>
        </p:txBody>
      </p:sp>
      <p:sp>
        <p:nvSpPr>
          <p:cNvPr id="4" name="Slide Number Placeholder 3"/>
          <p:cNvSpPr>
            <a:spLocks noGrp="1"/>
          </p:cNvSpPr>
          <p:nvPr>
            <p:ph type="sldNum" sz="quarter" idx="5"/>
          </p:nvPr>
        </p:nvSpPr>
        <p:spPr/>
        <p:txBody>
          <a:bodyPr/>
          <a:lstStyle/>
          <a:p>
            <a:fld id="{980D3DFC-11A7-4DDF-8AEE-A5ACE051EBF3}" type="slidenum">
              <a:rPr lang="en-US" smtClean="0"/>
              <a:t>13</a:t>
            </a:fld>
            <a:endParaRPr lang="en-US" dirty="0"/>
          </a:p>
        </p:txBody>
      </p:sp>
    </p:spTree>
    <p:extLst>
      <p:ext uri="{BB962C8B-B14F-4D97-AF65-F5344CB8AC3E}">
        <p14:creationId xmlns:p14="http://schemas.microsoft.com/office/powerpoint/2010/main" val="330248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solidFill>
                  <a:srgbClr val="000000"/>
                </a:solidFill>
                <a:latin typeface="Calibri" panose="020F0502020204030204" pitchFamily="34" charset="0"/>
                <a:ea typeface="Times New Roman" panose="02020603050405020304" pitchFamily="18" charset="0"/>
              </a:rPr>
              <a:t>At the ACGME CBME training session, participants expressed interest in developing an STFM CBME Collaborative. STFM will reach out to participants to identify leaders, define a governance structure and learning objectives, and help coordinate the initial meetings. All STFM members, including those in the pilot project (see Tactic 4) will be invited to join. </a:t>
            </a:r>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14</a:t>
            </a:fld>
            <a:endParaRPr lang="en-US" dirty="0"/>
          </a:p>
        </p:txBody>
      </p:sp>
    </p:spTree>
    <p:extLst>
      <p:ext uri="{BB962C8B-B14F-4D97-AF65-F5344CB8AC3E}">
        <p14:creationId xmlns:p14="http://schemas.microsoft.com/office/powerpoint/2010/main" val="1860779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And tactic #4 will be a pilot project – This will include an open call for up to 25 programs to participate in virtual and in person CBME training, and implementation of resources, including  the mobile app and LP template.  This will be an IRB- approved study of the effectiveness of the training and tools.</a:t>
            </a:r>
          </a:p>
        </p:txBody>
      </p:sp>
      <p:sp>
        <p:nvSpPr>
          <p:cNvPr id="4" name="Slide Number Placeholder 3"/>
          <p:cNvSpPr>
            <a:spLocks noGrp="1"/>
          </p:cNvSpPr>
          <p:nvPr>
            <p:ph type="sldNum" sz="quarter" idx="5"/>
          </p:nvPr>
        </p:nvSpPr>
        <p:spPr/>
        <p:txBody>
          <a:bodyPr/>
          <a:lstStyle/>
          <a:p>
            <a:fld id="{980D3DFC-11A7-4DDF-8AEE-A5ACE051EBF3}" type="slidenum">
              <a:rPr lang="en-US" smtClean="0"/>
              <a:t>15</a:t>
            </a:fld>
            <a:endParaRPr lang="en-US" dirty="0"/>
          </a:p>
        </p:txBody>
      </p:sp>
    </p:spTree>
    <p:extLst>
      <p:ext uri="{BB962C8B-B14F-4D97-AF65-F5344CB8AC3E}">
        <p14:creationId xmlns:p14="http://schemas.microsoft.com/office/powerpoint/2010/main" val="3927925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FDD93BA-B058-4ADB-95CB-F6F63029D0E1}" type="slidenum">
              <a:rPr lang="en-US" smtClean="0"/>
              <a:t>16</a:t>
            </a:fld>
            <a:endParaRPr lang="en-US"/>
          </a:p>
        </p:txBody>
      </p:sp>
    </p:spTree>
    <p:extLst>
      <p:ext uri="{BB962C8B-B14F-4D97-AF65-F5344CB8AC3E}">
        <p14:creationId xmlns:p14="http://schemas.microsoft.com/office/powerpoint/2010/main" val="439919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very brief review, the ABFM foundation funded a 17 month development grant and STFM committed to do those three things – conduct a summit, launch a task force, and update existing </a:t>
            </a:r>
            <a:r>
              <a:rPr lang="en-US" dirty="0" err="1"/>
              <a:t>STfM</a:t>
            </a:r>
            <a:r>
              <a:rPr lang="en-US" dirty="0"/>
              <a:t> faculty development resources.  We’re well on our way to completing all of these, and are confident they’ll be wrapped up by the end of the 17 months, which is October 2023.</a:t>
            </a:r>
          </a:p>
          <a:p>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2</a:t>
            </a:fld>
            <a:endParaRPr lang="en-US" dirty="0"/>
          </a:p>
        </p:txBody>
      </p:sp>
    </p:spTree>
    <p:extLst>
      <p:ext uri="{BB962C8B-B14F-4D97-AF65-F5344CB8AC3E}">
        <p14:creationId xmlns:p14="http://schemas.microsoft.com/office/powerpoint/2010/main" val="1634783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Dr Montgomery’s February update, our Task Force created these three work groups --- We have had one in person and one virtual meeting of the whole Task Force and lots of work group meetings and  accomplished a lot of work which I’ll go through briefly with you.</a:t>
            </a:r>
          </a:p>
        </p:txBody>
      </p:sp>
      <p:sp>
        <p:nvSpPr>
          <p:cNvPr id="4" name="Slide Number Placeholder 3"/>
          <p:cNvSpPr>
            <a:spLocks noGrp="1"/>
          </p:cNvSpPr>
          <p:nvPr>
            <p:ph type="sldNum" sz="quarter" idx="5"/>
          </p:nvPr>
        </p:nvSpPr>
        <p:spPr/>
        <p:txBody>
          <a:bodyPr/>
          <a:lstStyle/>
          <a:p>
            <a:fld id="{980D3DFC-11A7-4DDF-8AEE-A5ACE051EBF3}" type="slidenum">
              <a:rPr lang="en-US" smtClean="0"/>
              <a:t>3</a:t>
            </a:fld>
            <a:endParaRPr lang="en-US" dirty="0"/>
          </a:p>
        </p:txBody>
      </p:sp>
    </p:spTree>
    <p:extLst>
      <p:ext uri="{BB962C8B-B14F-4D97-AF65-F5344CB8AC3E}">
        <p14:creationId xmlns:p14="http://schemas.microsoft.com/office/powerpoint/2010/main" val="366583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rgbClr val="000000"/>
                </a:solidFill>
                <a:latin typeface="Calibri" panose="020F0502020204030204" pitchFamily="34" charset="0"/>
              </a:rPr>
              <a:t>The first group is working on assessments and assessment technology, and were specifically assigned these three tasks. They vetted several assessment apps and made a decision on which one family medicine should focus on for real-time assessment of residents. The plan is to work with initially with </a:t>
            </a:r>
            <a:r>
              <a:rPr lang="en-US" dirty="0">
                <a:solidFill>
                  <a:srgbClr val="FF0000"/>
                </a:solidFill>
                <a:latin typeface="Calibri" panose="020F0502020204030204" pitchFamily="34" charset="0"/>
              </a:rPr>
              <a:t>New</a:t>
            </a:r>
          </a:p>
          <a:p>
            <a:pPr algn="l"/>
            <a:r>
              <a:rPr lang="en-US" dirty="0">
                <a:solidFill>
                  <a:srgbClr val="FF0000"/>
                </a:solidFill>
                <a:latin typeface="Calibri" panose="020F0502020204030204" pitchFamily="34" charset="0"/>
              </a:rPr>
              <a:t>Innovations for the first stage of development for real-time assessment of residents. I’ll talk more about this in a minute.</a:t>
            </a:r>
          </a:p>
          <a:p>
            <a:pPr algn="l"/>
            <a:r>
              <a:rPr lang="en-US" dirty="0">
                <a:solidFill>
                  <a:srgbClr val="000000"/>
                </a:solidFill>
                <a:latin typeface="SymbolMT"/>
              </a:rPr>
              <a:t>The second assigned task was to </a:t>
            </a:r>
            <a:r>
              <a:rPr lang="en-US" dirty="0">
                <a:solidFill>
                  <a:srgbClr val="000000"/>
                </a:solidFill>
                <a:latin typeface="Calibri" panose="020F0502020204030204" pitchFamily="34" charset="0"/>
              </a:rPr>
              <a:t>determine how the app can be used to assess residents on some or all of the Core Outcomes. This is in progress. We’ve actually had one call with representatives from Pediatrics and Surgery to talk about how they’re using their apps, and how and if they’re connecting their </a:t>
            </a:r>
            <a:r>
              <a:rPr lang="en-US" dirty="0">
                <a:solidFill>
                  <a:srgbClr val="FF0000"/>
                </a:solidFill>
                <a:latin typeface="Calibri" panose="020F0502020204030204" pitchFamily="34" charset="0"/>
              </a:rPr>
              <a:t>assessment</a:t>
            </a:r>
          </a:p>
          <a:p>
            <a:pPr algn="l"/>
            <a:r>
              <a:rPr lang="en-US" dirty="0">
                <a:solidFill>
                  <a:srgbClr val="FF0000"/>
                </a:solidFill>
                <a:latin typeface="Calibri" panose="020F0502020204030204" pitchFamily="34" charset="0"/>
              </a:rPr>
              <a:t>questions to their EPAs and Milestones</a:t>
            </a:r>
            <a:r>
              <a:rPr lang="en-US" dirty="0">
                <a:solidFill>
                  <a:srgbClr val="000000"/>
                </a:solidFill>
                <a:latin typeface="Calibri" panose="020F0502020204030204" pitchFamily="34" charset="0"/>
              </a:rPr>
              <a:t>. A second call will take place sometime in the next month. </a:t>
            </a:r>
            <a:r>
              <a:rPr lang="en-US" dirty="0">
                <a:solidFill>
                  <a:srgbClr val="FF0000"/>
                </a:solidFill>
                <a:latin typeface="Calibri" panose="020F0502020204030204" pitchFamily="34" charset="0"/>
              </a:rPr>
              <a:t>It has been decided that the family medicine app will use an entrustment scale, as the others do. </a:t>
            </a:r>
          </a:p>
          <a:p>
            <a:pPr algn="l"/>
            <a:r>
              <a:rPr lang="en-US" dirty="0">
                <a:solidFill>
                  <a:srgbClr val="000000"/>
                </a:solidFill>
                <a:latin typeface="SymbolMT"/>
              </a:rPr>
              <a:t>The work group is also </a:t>
            </a:r>
            <a:r>
              <a:rPr lang="en-US" dirty="0">
                <a:solidFill>
                  <a:srgbClr val="000000"/>
                </a:solidFill>
                <a:latin typeface="Calibri" panose="020F0502020204030204" pitchFamily="34" charset="0"/>
              </a:rPr>
              <a:t>identifying what assessments should be used in addition to the app. There have been conversations about this in broad terms, looking at what’s been recommended by the ACGME and Dr Newton. The group is </a:t>
            </a:r>
            <a:r>
              <a:rPr lang="en-US" dirty="0">
                <a:solidFill>
                  <a:srgbClr val="FF0000"/>
                </a:solidFill>
                <a:latin typeface="Calibri" panose="020F0502020204030204" pitchFamily="34" charset="0"/>
              </a:rPr>
              <a:t>still working on specifics.</a:t>
            </a:r>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4</a:t>
            </a:fld>
            <a:endParaRPr lang="en-US" dirty="0"/>
          </a:p>
        </p:txBody>
      </p:sp>
    </p:spTree>
    <p:extLst>
      <p:ext uri="{BB962C8B-B14F-4D97-AF65-F5344CB8AC3E}">
        <p14:creationId xmlns:p14="http://schemas.microsoft.com/office/powerpoint/2010/main" val="292869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solidFill>
                  <a:srgbClr val="000000"/>
                </a:solidFill>
                <a:latin typeface="Calibri" panose="020F0502020204030204" pitchFamily="34" charset="0"/>
              </a:rPr>
              <a:t>The second group is focused on resident involvement and ILP development. </a:t>
            </a:r>
          </a:p>
          <a:p>
            <a:pPr algn="l"/>
            <a:r>
              <a:rPr lang="en-US" sz="1800" dirty="0">
                <a:solidFill>
                  <a:srgbClr val="000000"/>
                </a:solidFill>
                <a:latin typeface="Calibri" panose="020F0502020204030204" pitchFamily="34" charset="0"/>
              </a:rPr>
              <a:t>They are mapping the ACGME/ABFM Core Outcomes for Family Medicine Residency Training to the ACGME</a:t>
            </a:r>
          </a:p>
          <a:p>
            <a:pPr algn="l"/>
            <a:r>
              <a:rPr lang="en-US" sz="1800" dirty="0">
                <a:solidFill>
                  <a:srgbClr val="000000"/>
                </a:solidFill>
                <a:latin typeface="Calibri" panose="020F0502020204030204" pitchFamily="34" charset="0"/>
              </a:rPr>
              <a:t>Family Medicine Milestones/</a:t>
            </a:r>
            <a:r>
              <a:rPr lang="en-US" sz="1800" dirty="0" err="1">
                <a:solidFill>
                  <a:srgbClr val="000000"/>
                </a:solidFill>
                <a:latin typeface="Calibri" panose="020F0502020204030204" pitchFamily="34" charset="0"/>
              </a:rPr>
              <a:t>Subcompetencies</a:t>
            </a:r>
            <a:r>
              <a:rPr lang="en-US" sz="1800" dirty="0">
                <a:solidFill>
                  <a:srgbClr val="000000"/>
                </a:solidFill>
                <a:latin typeface="Calibri" panose="020F0502020204030204" pitchFamily="34" charset="0"/>
              </a:rPr>
              <a:t>. The </a:t>
            </a:r>
            <a:r>
              <a:rPr lang="en-US" sz="1800" dirty="0">
                <a:solidFill>
                  <a:srgbClr val="FF0000"/>
                </a:solidFill>
                <a:latin typeface="Calibri" panose="020F0502020204030204" pitchFamily="34" charset="0"/>
              </a:rPr>
              <a:t>first draft is complete. The task force meets next week and will likely finalize a document that can be shared. The Core Outcomes are</a:t>
            </a:r>
          </a:p>
          <a:p>
            <a:pPr algn="l"/>
            <a:r>
              <a:rPr lang="en-US" sz="1800" dirty="0">
                <a:solidFill>
                  <a:srgbClr val="FF0000"/>
                </a:solidFill>
                <a:latin typeface="Calibri" panose="020F0502020204030204" pitchFamily="34" charset="0"/>
              </a:rPr>
              <a:t>also being mapped to the Osteopathic Milestones.</a:t>
            </a:r>
          </a:p>
          <a:p>
            <a:pPr algn="l"/>
            <a:r>
              <a:rPr lang="en-US" sz="1800" dirty="0">
                <a:solidFill>
                  <a:srgbClr val="000000"/>
                </a:solidFill>
                <a:latin typeface="SymbolMT"/>
              </a:rPr>
              <a:t>• The work group </a:t>
            </a:r>
            <a:r>
              <a:rPr lang="en-US" sz="1800" dirty="0">
                <a:solidFill>
                  <a:srgbClr val="000000"/>
                </a:solidFill>
                <a:latin typeface="Calibri" panose="020F0502020204030204" pitchFamily="34" charset="0"/>
              </a:rPr>
              <a:t>reviewed ILPs currently in use and developed components</a:t>
            </a:r>
            <a:r>
              <a:rPr lang="en-US" sz="1800" dirty="0">
                <a:solidFill>
                  <a:srgbClr val="FF0000"/>
                </a:solidFill>
                <a:latin typeface="Calibri" panose="020F0502020204030204" pitchFamily="34" charset="0"/>
              </a:rPr>
              <a:t> </a:t>
            </a:r>
            <a:r>
              <a:rPr lang="en-US" sz="1800" dirty="0">
                <a:solidFill>
                  <a:srgbClr val="000000"/>
                </a:solidFill>
                <a:latin typeface="Calibri" panose="020F0502020204030204" pitchFamily="34" charset="0"/>
              </a:rPr>
              <a:t>of an online ILP that can be used widely by family medicine residencies. </a:t>
            </a:r>
            <a:r>
              <a:rPr lang="en-US" sz="1800" dirty="0">
                <a:solidFill>
                  <a:srgbClr val="FF0000"/>
                </a:solidFill>
                <a:latin typeface="Calibri" panose="020F0502020204030204" pitchFamily="34" charset="0"/>
              </a:rPr>
              <a:t>The ILP is currently in Microsoft Word format. It is being tested with a few residencies and will be reformatted and shared more broadly over the coming months.</a:t>
            </a:r>
          </a:p>
          <a:p>
            <a:pPr algn="l"/>
            <a:r>
              <a:rPr lang="en-US" sz="1800" dirty="0">
                <a:solidFill>
                  <a:srgbClr val="000000"/>
                </a:solidFill>
                <a:latin typeface="SymbolMT"/>
              </a:rPr>
              <a:t>And, finally, this work group is </a:t>
            </a:r>
            <a:r>
              <a:rPr lang="en-US" sz="1800" dirty="0">
                <a:solidFill>
                  <a:srgbClr val="000000"/>
                </a:solidFill>
                <a:latin typeface="Calibri" panose="020F0502020204030204" pitchFamily="34" charset="0"/>
              </a:rPr>
              <a:t>identifying strategies for including residents in their own ILP development </a:t>
            </a:r>
            <a:r>
              <a:rPr lang="en-US" sz="1800" dirty="0">
                <a:solidFill>
                  <a:srgbClr val="FF0000"/>
                </a:solidFill>
                <a:latin typeface="Calibri" panose="020F0502020204030204" pitchFamily="34" charset="0"/>
              </a:rPr>
              <a:t>(Opportunities are built into the ILP for this, and the task force is planning for online and virtual training in the next phase of work.)</a:t>
            </a:r>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5</a:t>
            </a:fld>
            <a:endParaRPr lang="en-US" dirty="0"/>
          </a:p>
        </p:txBody>
      </p:sp>
    </p:spTree>
    <p:extLst>
      <p:ext uri="{BB962C8B-B14F-4D97-AF65-F5344CB8AC3E}">
        <p14:creationId xmlns:p14="http://schemas.microsoft.com/office/powerpoint/2010/main" val="1052402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And these were the tasks assigned to the faculty development and pilot project work.—These plans are complete and incorporated in our next funding proposal.</a:t>
            </a:r>
          </a:p>
        </p:txBody>
      </p:sp>
      <p:sp>
        <p:nvSpPr>
          <p:cNvPr id="4" name="Slide Number Placeholder 3"/>
          <p:cNvSpPr>
            <a:spLocks noGrp="1"/>
          </p:cNvSpPr>
          <p:nvPr>
            <p:ph type="sldNum" sz="quarter" idx="5"/>
          </p:nvPr>
        </p:nvSpPr>
        <p:spPr/>
        <p:txBody>
          <a:bodyPr/>
          <a:lstStyle/>
          <a:p>
            <a:fld id="{980D3DFC-11A7-4DDF-8AEE-A5ACE051EBF3}" type="slidenum">
              <a:rPr lang="en-US" smtClean="0"/>
              <a:t>6</a:t>
            </a:fld>
            <a:endParaRPr lang="en-US" dirty="0"/>
          </a:p>
        </p:txBody>
      </p:sp>
    </p:spTree>
    <p:extLst>
      <p:ext uri="{BB962C8B-B14F-4D97-AF65-F5344CB8AC3E}">
        <p14:creationId xmlns:p14="http://schemas.microsoft.com/office/powerpoint/2010/main" val="1172922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And then a little bonus…. It was not in task force charge  but inspired by the  Joint Guidelines for Protected Nonclinical Time that appeared in Family </a:t>
            </a:r>
            <a:r>
              <a:rPr lang="en-US" dirty="0" err="1"/>
              <a:t>Medcine</a:t>
            </a:r>
            <a:r>
              <a:rPr lang="en-US" dirty="0"/>
              <a:t> and emboldened by our own growing expertise in  CBME, our Task Force decided to create evidence-based recommendations for implementing CBME. </a:t>
            </a:r>
          </a:p>
          <a:p>
            <a:pPr algn="l"/>
            <a:endParaRPr lang="en-US" dirty="0"/>
          </a:p>
          <a:p>
            <a:pPr algn="l"/>
            <a:r>
              <a:rPr lang="en-US" dirty="0"/>
              <a:t>We’ll talk more about these more, a bit later in the meeting</a:t>
            </a:r>
          </a:p>
          <a:p>
            <a:pPr algn="l"/>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7</a:t>
            </a:fld>
            <a:endParaRPr lang="en-US" dirty="0"/>
          </a:p>
        </p:txBody>
      </p:sp>
    </p:spTree>
    <p:extLst>
      <p:ext uri="{BB962C8B-B14F-4D97-AF65-F5344CB8AC3E}">
        <p14:creationId xmlns:p14="http://schemas.microsoft.com/office/powerpoint/2010/main" val="364208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0969"/>
            <a:r>
              <a:rPr lang="en-US" dirty="0"/>
              <a:t>This is a long list of things our task force continues to work on .  In summary we continue to work on assessments, an online toolkit, and national recommendations. We’ve been focused over the last couple of weeks on submissions for the Residency Leadership Summit and the STFM Annual Spring Conference. We’re also developing a webinar that will be presented later this year. The webinar will cover foundational concepts of CBME and also talk about the resources the task force is creating.</a:t>
            </a:r>
          </a:p>
          <a:p>
            <a:pPr defTabSz="950969"/>
            <a:r>
              <a:rPr lang="en-US" dirty="0"/>
              <a:t>The task force meets next week and again in October.  </a:t>
            </a:r>
          </a:p>
          <a:p>
            <a:pPr defTabSz="950969"/>
            <a:endParaRPr lang="en-US" dirty="0"/>
          </a:p>
          <a:p>
            <a:pPr algn="l"/>
            <a:endParaRPr lang="en-US" dirty="0"/>
          </a:p>
        </p:txBody>
      </p:sp>
      <p:sp>
        <p:nvSpPr>
          <p:cNvPr id="4" name="Slide Number Placeholder 3"/>
          <p:cNvSpPr>
            <a:spLocks noGrp="1"/>
          </p:cNvSpPr>
          <p:nvPr>
            <p:ph type="sldNum" sz="quarter" idx="5"/>
          </p:nvPr>
        </p:nvSpPr>
        <p:spPr/>
        <p:txBody>
          <a:bodyPr/>
          <a:lstStyle/>
          <a:p>
            <a:fld id="{980D3DFC-11A7-4DDF-8AEE-A5ACE051EBF3}" type="slidenum">
              <a:rPr lang="en-US" smtClean="0"/>
              <a:t>8</a:t>
            </a:fld>
            <a:endParaRPr lang="en-US" dirty="0"/>
          </a:p>
        </p:txBody>
      </p:sp>
    </p:spTree>
    <p:extLst>
      <p:ext uri="{BB962C8B-B14F-4D97-AF65-F5344CB8AC3E}">
        <p14:creationId xmlns:p14="http://schemas.microsoft.com/office/powerpoint/2010/main" val="320223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We’ve developed a proposal for the next stages of work. An </a:t>
            </a:r>
            <a:r>
              <a:rPr lang="en-US" dirty="0" err="1"/>
              <a:t>abbrieviated</a:t>
            </a:r>
            <a:r>
              <a:rPr lang="en-US" dirty="0"/>
              <a:t> version of our full proposal is in your agenda materials. The STFM Board provided feedback last week, and today we’d welcome feedback from all of you. A final version will </a:t>
            </a:r>
            <a:r>
              <a:rPr lang="en-US" sz="1800" b="1" dirty="0">
                <a:latin typeface="Arial-BoldMT"/>
              </a:rPr>
              <a:t>submitted to the ABFM Foundation along with a request for funding. </a:t>
            </a:r>
            <a:endParaRPr lang="en-US" dirty="0"/>
          </a:p>
          <a:p>
            <a:endParaRPr lang="en-US" dirty="0"/>
          </a:p>
        </p:txBody>
      </p:sp>
      <p:sp>
        <p:nvSpPr>
          <p:cNvPr id="4" name="Slide Number Placeholder 3"/>
          <p:cNvSpPr>
            <a:spLocks noGrp="1"/>
          </p:cNvSpPr>
          <p:nvPr>
            <p:ph type="sldNum" sz="quarter" idx="5"/>
          </p:nvPr>
        </p:nvSpPr>
        <p:spPr/>
        <p:txBody>
          <a:bodyPr/>
          <a:lstStyle/>
          <a:p>
            <a:fld id="{3FDD93BA-B058-4ADB-95CB-F6F63029D0E1}" type="slidenum">
              <a:rPr lang="en-US" smtClean="0"/>
              <a:t>9</a:t>
            </a:fld>
            <a:endParaRPr lang="en-US"/>
          </a:p>
        </p:txBody>
      </p:sp>
    </p:spTree>
    <p:extLst>
      <p:ext uri="{BB962C8B-B14F-4D97-AF65-F5344CB8AC3E}">
        <p14:creationId xmlns:p14="http://schemas.microsoft.com/office/powerpoint/2010/main" val="34619988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8E7B630C-9DDD-5344-8827-915EF6D85319}"/>
              </a:ext>
            </a:extLst>
          </p:cNvPr>
          <p:cNvSpPr/>
          <p:nvPr userDrawn="1"/>
        </p:nvSpPr>
        <p:spPr>
          <a:xfrm rot="16200000">
            <a:off x="2752484" y="849333"/>
            <a:ext cx="3523282" cy="3523282"/>
          </a:xfrm>
          <a:prstGeom prst="roundRect">
            <a:avLst/>
          </a:prstGeom>
          <a:gradFill>
            <a:gsLst>
              <a:gs pos="0">
                <a:schemeClr val="accent3"/>
              </a:gs>
              <a:gs pos="100000">
                <a:schemeClr val="accent3">
                  <a:alpha val="26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8" name="Rounded Rectangle 7">
            <a:extLst>
              <a:ext uri="{FF2B5EF4-FFF2-40B4-BE49-F238E27FC236}">
                <a16:creationId xmlns:a16="http://schemas.microsoft.com/office/drawing/2014/main" id="{5DD2C047-37EF-AE48-9976-1F1E1F3E16F9}"/>
              </a:ext>
            </a:extLst>
          </p:cNvPr>
          <p:cNvSpPr/>
          <p:nvPr userDrawn="1"/>
        </p:nvSpPr>
        <p:spPr>
          <a:xfrm rot="18900000">
            <a:off x="2810359" y="849333"/>
            <a:ext cx="3523282" cy="352328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6" name="Rectangle 5">
            <a:extLst>
              <a:ext uri="{FF2B5EF4-FFF2-40B4-BE49-F238E27FC236}">
                <a16:creationId xmlns:a16="http://schemas.microsoft.com/office/drawing/2014/main" id="{66487AA7-0CE8-DE4A-AD30-F80AC305B425}"/>
              </a:ext>
            </a:extLst>
          </p:cNvPr>
          <p:cNvSpPr/>
          <p:nvPr userDrawn="1"/>
        </p:nvSpPr>
        <p:spPr>
          <a:xfrm>
            <a:off x="0" y="0"/>
            <a:ext cx="1555423"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0" name="Rectangle 9">
            <a:extLst>
              <a:ext uri="{FF2B5EF4-FFF2-40B4-BE49-F238E27FC236}">
                <a16:creationId xmlns:a16="http://schemas.microsoft.com/office/drawing/2014/main" id="{D585B61A-E9BD-F24B-8AAF-0F19624266E1}"/>
              </a:ext>
            </a:extLst>
          </p:cNvPr>
          <p:cNvSpPr/>
          <p:nvPr userDrawn="1"/>
        </p:nvSpPr>
        <p:spPr>
          <a:xfrm>
            <a:off x="7588577" y="0"/>
            <a:ext cx="1555423"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1" name="Picture 10">
            <a:extLst>
              <a:ext uri="{FF2B5EF4-FFF2-40B4-BE49-F238E27FC236}">
                <a16:creationId xmlns:a16="http://schemas.microsoft.com/office/drawing/2014/main" id="{0CB9C389-2970-2F4E-8AD2-A36ED57E6771}"/>
              </a:ext>
            </a:extLst>
          </p:cNvPr>
          <p:cNvPicPr>
            <a:picLocks noChangeAspect="1"/>
          </p:cNvPicPr>
          <p:nvPr userDrawn="1"/>
        </p:nvPicPr>
        <p:blipFill>
          <a:blip r:embed="rId2"/>
          <a:stretch>
            <a:fillRect/>
          </a:stretch>
        </p:blipFill>
        <p:spPr>
          <a:xfrm>
            <a:off x="2736895" y="2040462"/>
            <a:ext cx="3670209" cy="1223403"/>
          </a:xfrm>
          <a:prstGeom prst="rect">
            <a:avLst/>
          </a:prstGeom>
        </p:spPr>
      </p:pic>
    </p:spTree>
    <p:extLst>
      <p:ext uri="{BB962C8B-B14F-4D97-AF65-F5344CB8AC3E}">
        <p14:creationId xmlns:p14="http://schemas.microsoft.com/office/powerpoint/2010/main" val="366925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49538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63336"/>
            <a:ext cx="6858000" cy="469135"/>
          </a:xfrm>
        </p:spPr>
        <p:txBody>
          <a:bodyPr anchor="t"/>
          <a:lstStyle>
            <a:lvl1pPr algn="l">
              <a:defRPr sz="24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Slide Number Placeholder 5">
            <a:extLst>
              <a:ext uri="{FF2B5EF4-FFF2-40B4-BE49-F238E27FC236}">
                <a16:creationId xmlns:a16="http://schemas.microsoft.com/office/drawing/2014/main" id="{97E02284-2578-9943-BF8E-EBF926012983}"/>
              </a:ext>
            </a:extLst>
          </p:cNvPr>
          <p:cNvSpPr>
            <a:spLocks noGrp="1"/>
          </p:cNvSpPr>
          <p:nvPr>
            <p:ph type="sldNum" sz="quarter" idx="12"/>
          </p:nvPr>
        </p:nvSpPr>
        <p:spPr>
          <a:xfrm>
            <a:off x="6457950" y="4767263"/>
            <a:ext cx="2057400" cy="273844"/>
          </a:xfrm>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933481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E30BEA-BBC6-C64E-B9D0-92F27F189F89}" type="slidenum">
              <a:rPr lang="en-US" smtClean="0"/>
              <a:t>‹#›</a:t>
            </a:fld>
            <a:endParaRPr lang="en-US"/>
          </a:p>
        </p:txBody>
      </p:sp>
      <p:sp>
        <p:nvSpPr>
          <p:cNvPr id="7" name="Text Placeholder 15">
            <a:extLst>
              <a:ext uri="{FF2B5EF4-FFF2-40B4-BE49-F238E27FC236}">
                <a16:creationId xmlns:a16="http://schemas.microsoft.com/office/drawing/2014/main" id="{B6304A95-640C-2848-9C9E-37975BD96889}"/>
              </a:ext>
            </a:extLst>
          </p:cNvPr>
          <p:cNvSpPr>
            <a:spLocks noGrp="1"/>
          </p:cNvSpPr>
          <p:nvPr>
            <p:ph type="body" sz="quarter" idx="13" hasCustomPrompt="1"/>
          </p:nvPr>
        </p:nvSpPr>
        <p:spPr>
          <a:xfrm>
            <a:off x="1143000"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8" name="Text Placeholder 15">
            <a:extLst>
              <a:ext uri="{FF2B5EF4-FFF2-40B4-BE49-F238E27FC236}">
                <a16:creationId xmlns:a16="http://schemas.microsoft.com/office/drawing/2014/main" id="{5030DED5-371B-C04F-9A0F-230E952F6EC4}"/>
              </a:ext>
            </a:extLst>
          </p:cNvPr>
          <p:cNvSpPr>
            <a:spLocks noGrp="1"/>
          </p:cNvSpPr>
          <p:nvPr>
            <p:ph type="body" sz="quarter" idx="11" hasCustomPrompt="1"/>
          </p:nvPr>
        </p:nvSpPr>
        <p:spPr>
          <a:xfrm>
            <a:off x="3581402"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9" name="Text Placeholder 15">
            <a:extLst>
              <a:ext uri="{FF2B5EF4-FFF2-40B4-BE49-F238E27FC236}">
                <a16:creationId xmlns:a16="http://schemas.microsoft.com/office/drawing/2014/main" id="{5589946C-0D62-B543-937E-218A533AD76C}"/>
              </a:ext>
            </a:extLst>
          </p:cNvPr>
          <p:cNvSpPr>
            <a:spLocks noGrp="1"/>
          </p:cNvSpPr>
          <p:nvPr>
            <p:ph type="body" sz="quarter" idx="14" hasCustomPrompt="1"/>
          </p:nvPr>
        </p:nvSpPr>
        <p:spPr>
          <a:xfrm>
            <a:off x="6019804"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10" name="Text Placeholder 21">
            <a:extLst>
              <a:ext uri="{FF2B5EF4-FFF2-40B4-BE49-F238E27FC236}">
                <a16:creationId xmlns:a16="http://schemas.microsoft.com/office/drawing/2014/main" id="{F2FC8752-00BD-3849-BA49-745EE41E13A2}"/>
              </a:ext>
            </a:extLst>
          </p:cNvPr>
          <p:cNvSpPr>
            <a:spLocks noGrp="1"/>
          </p:cNvSpPr>
          <p:nvPr>
            <p:ph type="body" sz="quarter" idx="15"/>
          </p:nvPr>
        </p:nvSpPr>
        <p:spPr>
          <a:xfrm>
            <a:off x="3581402" y="1819159"/>
            <a:ext cx="2209800" cy="566736"/>
          </a:xfrm>
          <a:prstGeom prst="rect">
            <a:avLst/>
          </a:prstGeom>
        </p:spPr>
        <p:txBody>
          <a:bodyPr/>
          <a:lstStyle>
            <a:lvl1pPr algn="ctr">
              <a:buNone/>
              <a:defRPr>
                <a:solidFill>
                  <a:schemeClr val="accent1"/>
                </a:solidFill>
              </a:defRPr>
            </a:lvl1pPr>
          </a:lstStyle>
          <a:p>
            <a:pPr lvl="0"/>
            <a:r>
              <a:rPr lang="en-US" sz="1800" dirty="0"/>
              <a:t>Click to edit Master text styles</a:t>
            </a:r>
          </a:p>
        </p:txBody>
      </p:sp>
      <p:sp>
        <p:nvSpPr>
          <p:cNvPr id="11" name="Text Placeholder 21">
            <a:extLst>
              <a:ext uri="{FF2B5EF4-FFF2-40B4-BE49-F238E27FC236}">
                <a16:creationId xmlns:a16="http://schemas.microsoft.com/office/drawing/2014/main" id="{FB26D678-B2F3-E344-A26E-1B695DF0ED37}"/>
              </a:ext>
            </a:extLst>
          </p:cNvPr>
          <p:cNvSpPr>
            <a:spLocks noGrp="1"/>
          </p:cNvSpPr>
          <p:nvPr>
            <p:ph type="body" sz="quarter" idx="16"/>
          </p:nvPr>
        </p:nvSpPr>
        <p:spPr>
          <a:xfrm>
            <a:off x="1143000" y="1819159"/>
            <a:ext cx="2209800" cy="566736"/>
          </a:xfrm>
          <a:prstGeom prst="rect">
            <a:avLst/>
          </a:prstGeom>
        </p:spPr>
        <p:txBody>
          <a:bodyPr/>
          <a:lstStyle>
            <a:lvl1pPr algn="ctr">
              <a:buNone/>
              <a:defRPr>
                <a:solidFill>
                  <a:schemeClr val="accent1"/>
                </a:solidFill>
              </a:defRPr>
            </a:lvl1pPr>
          </a:lstStyle>
          <a:p>
            <a:pPr lvl="0"/>
            <a:r>
              <a:rPr lang="en-US" sz="1800" dirty="0"/>
              <a:t>Click to edit Master text styles</a:t>
            </a:r>
          </a:p>
        </p:txBody>
      </p:sp>
      <p:sp>
        <p:nvSpPr>
          <p:cNvPr id="12" name="Text Placeholder 21">
            <a:extLst>
              <a:ext uri="{FF2B5EF4-FFF2-40B4-BE49-F238E27FC236}">
                <a16:creationId xmlns:a16="http://schemas.microsoft.com/office/drawing/2014/main" id="{F48ED3CF-5D28-2D4C-9562-D438F8870422}"/>
              </a:ext>
            </a:extLst>
          </p:cNvPr>
          <p:cNvSpPr>
            <a:spLocks noGrp="1"/>
          </p:cNvSpPr>
          <p:nvPr>
            <p:ph type="body" sz="quarter" idx="17"/>
          </p:nvPr>
        </p:nvSpPr>
        <p:spPr>
          <a:xfrm>
            <a:off x="6028271" y="1819159"/>
            <a:ext cx="2209800" cy="566736"/>
          </a:xfrm>
          <a:prstGeom prst="rect">
            <a:avLst/>
          </a:prstGeom>
        </p:spPr>
        <p:txBody>
          <a:bodyPr/>
          <a:lstStyle>
            <a:lvl1pPr algn="ctr">
              <a:buNone/>
              <a:defRPr/>
            </a:lvl1pPr>
          </a:lstStyle>
          <a:p>
            <a:pPr lvl="0"/>
            <a:r>
              <a:rPr lang="en-US" sz="1800" dirty="0"/>
              <a:t>Click to edit Master text styles</a:t>
            </a:r>
          </a:p>
        </p:txBody>
      </p:sp>
      <p:sp>
        <p:nvSpPr>
          <p:cNvPr id="13" name="Rounded Rectangle 12">
            <a:extLst>
              <a:ext uri="{FF2B5EF4-FFF2-40B4-BE49-F238E27FC236}">
                <a16:creationId xmlns:a16="http://schemas.microsoft.com/office/drawing/2014/main" id="{491F8122-58D9-6844-8AB6-A260D4D6E514}"/>
              </a:ext>
            </a:extLst>
          </p:cNvPr>
          <p:cNvSpPr/>
          <p:nvPr userDrawn="1"/>
        </p:nvSpPr>
        <p:spPr>
          <a:xfrm rot="18900000">
            <a:off x="2104945" y="1276654"/>
            <a:ext cx="285910" cy="285910"/>
          </a:xfrm>
          <a:prstGeom prst="roundRect">
            <a:avLst/>
          </a:prstGeom>
          <a:gradFill>
            <a:gsLst>
              <a:gs pos="0">
                <a:schemeClr val="accent1">
                  <a:lumMod val="98000"/>
                  <a:lumOff val="2000"/>
                </a:schemeClr>
              </a:gs>
              <a:gs pos="100000">
                <a:schemeClr val="accent1">
                  <a:alpha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4" name="Rounded Rectangle 13">
            <a:extLst>
              <a:ext uri="{FF2B5EF4-FFF2-40B4-BE49-F238E27FC236}">
                <a16:creationId xmlns:a16="http://schemas.microsoft.com/office/drawing/2014/main" id="{169A6841-D91F-B748-9B92-D27FA82DB3D6}"/>
              </a:ext>
            </a:extLst>
          </p:cNvPr>
          <p:cNvSpPr/>
          <p:nvPr userDrawn="1"/>
        </p:nvSpPr>
        <p:spPr>
          <a:xfrm rot="18900000">
            <a:off x="4543347" y="1276654"/>
            <a:ext cx="285910" cy="285910"/>
          </a:xfrm>
          <a:prstGeom prst="roundRect">
            <a:avLst/>
          </a:prstGeom>
          <a:gradFill>
            <a:gsLst>
              <a:gs pos="0">
                <a:schemeClr val="accent1">
                  <a:lumMod val="98000"/>
                  <a:lumOff val="2000"/>
                </a:schemeClr>
              </a:gs>
              <a:gs pos="100000">
                <a:schemeClr val="accent1">
                  <a:alpha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5" name="Rounded Rectangle 14">
            <a:extLst>
              <a:ext uri="{FF2B5EF4-FFF2-40B4-BE49-F238E27FC236}">
                <a16:creationId xmlns:a16="http://schemas.microsoft.com/office/drawing/2014/main" id="{AED0B5ED-D993-9D45-97DA-27F3BF044772}"/>
              </a:ext>
            </a:extLst>
          </p:cNvPr>
          <p:cNvSpPr/>
          <p:nvPr userDrawn="1"/>
        </p:nvSpPr>
        <p:spPr>
          <a:xfrm rot="18900000">
            <a:off x="6990215" y="1276654"/>
            <a:ext cx="285910" cy="285910"/>
          </a:xfrm>
          <a:prstGeom prst="roundRect">
            <a:avLst/>
          </a:prstGeom>
          <a:gradFill>
            <a:gsLst>
              <a:gs pos="0">
                <a:schemeClr val="accent1">
                  <a:lumMod val="98000"/>
                  <a:lumOff val="2000"/>
                </a:schemeClr>
              </a:gs>
              <a:gs pos="100000">
                <a:schemeClr val="accent1">
                  <a:alpha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Tree>
    <p:extLst>
      <p:ext uri="{BB962C8B-B14F-4D97-AF65-F5344CB8AC3E}">
        <p14:creationId xmlns:p14="http://schemas.microsoft.com/office/powerpoint/2010/main" val="4255922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768967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97331" y="2163336"/>
            <a:ext cx="6858000" cy="469135"/>
          </a:xfrm>
        </p:spPr>
        <p:txBody>
          <a:bodyPr anchor="t"/>
          <a:lstStyle>
            <a:lvl1pPr algn="l">
              <a:defRPr sz="2400"/>
            </a:lvl1pPr>
          </a:lstStyle>
          <a:p>
            <a:r>
              <a:rPr lang="en-US" dirty="0"/>
              <a:t>Click to edit Master title style</a:t>
            </a:r>
          </a:p>
        </p:txBody>
      </p:sp>
      <p:sp>
        <p:nvSpPr>
          <p:cNvPr id="3" name="Subtitle 2"/>
          <p:cNvSpPr>
            <a:spLocks noGrp="1"/>
          </p:cNvSpPr>
          <p:nvPr>
            <p:ph type="subTitle" idx="1"/>
          </p:nvPr>
        </p:nvSpPr>
        <p:spPr>
          <a:xfrm>
            <a:off x="2597331" y="2701528"/>
            <a:ext cx="6858000" cy="1241822"/>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Slide Number Placeholder 5">
            <a:extLst>
              <a:ext uri="{FF2B5EF4-FFF2-40B4-BE49-F238E27FC236}">
                <a16:creationId xmlns:a16="http://schemas.microsoft.com/office/drawing/2014/main" id="{97E02284-2578-9943-BF8E-EBF926012983}"/>
              </a:ext>
            </a:extLst>
          </p:cNvPr>
          <p:cNvSpPr>
            <a:spLocks noGrp="1"/>
          </p:cNvSpPr>
          <p:nvPr>
            <p:ph type="sldNum" sz="quarter" idx="12"/>
          </p:nvPr>
        </p:nvSpPr>
        <p:spPr>
          <a:xfrm>
            <a:off x="6457950" y="4767263"/>
            <a:ext cx="2057400" cy="273844"/>
          </a:xfrm>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226254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63336"/>
            <a:ext cx="6858000" cy="469135"/>
          </a:xfrm>
        </p:spPr>
        <p:txBody>
          <a:bodyPr anchor="t"/>
          <a:lstStyle>
            <a:lvl1pPr algn="ctr">
              <a:defRPr sz="24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Slide Number Placeholder 5">
            <a:extLst>
              <a:ext uri="{FF2B5EF4-FFF2-40B4-BE49-F238E27FC236}">
                <a16:creationId xmlns:a16="http://schemas.microsoft.com/office/drawing/2014/main" id="{97E02284-2578-9943-BF8E-EBF926012983}"/>
              </a:ext>
            </a:extLst>
          </p:cNvPr>
          <p:cNvSpPr>
            <a:spLocks noGrp="1"/>
          </p:cNvSpPr>
          <p:nvPr>
            <p:ph type="sldNum" sz="quarter" idx="12"/>
          </p:nvPr>
        </p:nvSpPr>
        <p:spPr>
          <a:xfrm>
            <a:off x="6457950" y="4767263"/>
            <a:ext cx="2057400" cy="273844"/>
          </a:xfrm>
        </p:spPr>
        <p:txBody>
          <a:bodyPr/>
          <a:lstStyle>
            <a:lvl1pPr>
              <a:defRPr>
                <a:solidFill>
                  <a:schemeClr val="bg1"/>
                </a:solidFill>
              </a:defRPr>
            </a:lvl1pPr>
          </a:lstStyle>
          <a:p>
            <a:fld id="{F6E30BEA-BBC6-C64E-B9D0-92F27F189F89}" type="slidenum">
              <a:rPr lang="en-US" smtClean="0"/>
              <a:pPr/>
              <a:t>‹#›</a:t>
            </a:fld>
            <a:endParaRPr lang="en-US" dirty="0"/>
          </a:p>
        </p:txBody>
      </p:sp>
    </p:spTree>
    <p:extLst>
      <p:ext uri="{BB962C8B-B14F-4D97-AF65-F5344CB8AC3E}">
        <p14:creationId xmlns:p14="http://schemas.microsoft.com/office/powerpoint/2010/main" val="13546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bg1"/>
                </a:solidFill>
              </a:defRPr>
            </a:lvl1pPr>
          </a:lstStyle>
          <a:p>
            <a:fld id="{F6E30BEA-BBC6-C64E-B9D0-92F27F189F89}" type="slidenum">
              <a:rPr lang="en-US" smtClean="0"/>
              <a:pPr/>
              <a:t>‹#›</a:t>
            </a:fld>
            <a:endParaRPr lang="en-US" dirty="0"/>
          </a:p>
        </p:txBody>
      </p:sp>
      <p:sp>
        <p:nvSpPr>
          <p:cNvPr id="7" name="Text Placeholder 15">
            <a:extLst>
              <a:ext uri="{FF2B5EF4-FFF2-40B4-BE49-F238E27FC236}">
                <a16:creationId xmlns:a16="http://schemas.microsoft.com/office/drawing/2014/main" id="{B6304A95-640C-2848-9C9E-37975BD96889}"/>
              </a:ext>
            </a:extLst>
          </p:cNvPr>
          <p:cNvSpPr>
            <a:spLocks noGrp="1"/>
          </p:cNvSpPr>
          <p:nvPr>
            <p:ph type="body" sz="quarter" idx="13" hasCustomPrompt="1"/>
          </p:nvPr>
        </p:nvSpPr>
        <p:spPr>
          <a:xfrm>
            <a:off x="1143000" y="2501784"/>
            <a:ext cx="2209800" cy="2081212"/>
          </a:xfrm>
          <a:prstGeom prst="rect">
            <a:avLst/>
          </a:prstGeom>
        </p:spPr>
        <p:txBody>
          <a:bodyPr/>
          <a:lstStyle>
            <a:lvl1pPr algn="ctr">
              <a:buNone/>
              <a:defRPr sz="1100">
                <a:solidFill>
                  <a:schemeClr val="bg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8" name="Text Placeholder 15">
            <a:extLst>
              <a:ext uri="{FF2B5EF4-FFF2-40B4-BE49-F238E27FC236}">
                <a16:creationId xmlns:a16="http://schemas.microsoft.com/office/drawing/2014/main" id="{5030DED5-371B-C04F-9A0F-230E952F6EC4}"/>
              </a:ext>
            </a:extLst>
          </p:cNvPr>
          <p:cNvSpPr>
            <a:spLocks noGrp="1"/>
          </p:cNvSpPr>
          <p:nvPr>
            <p:ph type="body" sz="quarter" idx="11" hasCustomPrompt="1"/>
          </p:nvPr>
        </p:nvSpPr>
        <p:spPr>
          <a:xfrm>
            <a:off x="3581402" y="2501784"/>
            <a:ext cx="2209800" cy="2081212"/>
          </a:xfrm>
          <a:prstGeom prst="rect">
            <a:avLst/>
          </a:prstGeom>
        </p:spPr>
        <p:txBody>
          <a:bodyPr/>
          <a:lstStyle>
            <a:lvl1pPr algn="ctr">
              <a:buNone/>
              <a:defRPr sz="1100">
                <a:solidFill>
                  <a:schemeClr val="bg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9" name="Text Placeholder 15">
            <a:extLst>
              <a:ext uri="{FF2B5EF4-FFF2-40B4-BE49-F238E27FC236}">
                <a16:creationId xmlns:a16="http://schemas.microsoft.com/office/drawing/2014/main" id="{5589946C-0D62-B543-937E-218A533AD76C}"/>
              </a:ext>
            </a:extLst>
          </p:cNvPr>
          <p:cNvSpPr>
            <a:spLocks noGrp="1"/>
          </p:cNvSpPr>
          <p:nvPr>
            <p:ph type="body" sz="quarter" idx="14" hasCustomPrompt="1"/>
          </p:nvPr>
        </p:nvSpPr>
        <p:spPr>
          <a:xfrm>
            <a:off x="6019804" y="2501784"/>
            <a:ext cx="2209800" cy="2081212"/>
          </a:xfrm>
          <a:prstGeom prst="rect">
            <a:avLst/>
          </a:prstGeom>
        </p:spPr>
        <p:txBody>
          <a:bodyPr/>
          <a:lstStyle>
            <a:lvl1pPr algn="ctr">
              <a:buNone/>
              <a:defRPr sz="1100">
                <a:solidFill>
                  <a:schemeClr val="bg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10" name="Text Placeholder 21">
            <a:extLst>
              <a:ext uri="{FF2B5EF4-FFF2-40B4-BE49-F238E27FC236}">
                <a16:creationId xmlns:a16="http://schemas.microsoft.com/office/drawing/2014/main" id="{F2FC8752-00BD-3849-BA49-745EE41E13A2}"/>
              </a:ext>
            </a:extLst>
          </p:cNvPr>
          <p:cNvSpPr>
            <a:spLocks noGrp="1"/>
          </p:cNvSpPr>
          <p:nvPr>
            <p:ph type="body" sz="quarter" idx="15"/>
          </p:nvPr>
        </p:nvSpPr>
        <p:spPr>
          <a:xfrm>
            <a:off x="3581402" y="1819159"/>
            <a:ext cx="2209800" cy="566736"/>
          </a:xfrm>
          <a:prstGeom prst="rect">
            <a:avLst/>
          </a:prstGeom>
        </p:spPr>
        <p:txBody>
          <a:bodyPr/>
          <a:lstStyle>
            <a:lvl1pPr algn="ctr">
              <a:buNone/>
              <a:defRPr>
                <a:solidFill>
                  <a:schemeClr val="bg1"/>
                </a:solidFill>
              </a:defRPr>
            </a:lvl1pPr>
          </a:lstStyle>
          <a:p>
            <a:pPr lvl="0"/>
            <a:r>
              <a:rPr lang="en-US" sz="1800" dirty="0"/>
              <a:t>Click to edit Master text styles</a:t>
            </a:r>
          </a:p>
        </p:txBody>
      </p:sp>
      <p:sp>
        <p:nvSpPr>
          <p:cNvPr id="11" name="Text Placeholder 21">
            <a:extLst>
              <a:ext uri="{FF2B5EF4-FFF2-40B4-BE49-F238E27FC236}">
                <a16:creationId xmlns:a16="http://schemas.microsoft.com/office/drawing/2014/main" id="{FB26D678-B2F3-E344-A26E-1B695DF0ED37}"/>
              </a:ext>
            </a:extLst>
          </p:cNvPr>
          <p:cNvSpPr>
            <a:spLocks noGrp="1"/>
          </p:cNvSpPr>
          <p:nvPr>
            <p:ph type="body" sz="quarter" idx="16"/>
          </p:nvPr>
        </p:nvSpPr>
        <p:spPr>
          <a:xfrm>
            <a:off x="1143000" y="1819159"/>
            <a:ext cx="2209800" cy="566736"/>
          </a:xfrm>
          <a:prstGeom prst="rect">
            <a:avLst/>
          </a:prstGeom>
        </p:spPr>
        <p:txBody>
          <a:bodyPr/>
          <a:lstStyle>
            <a:lvl1pPr algn="ctr">
              <a:buNone/>
              <a:defRPr>
                <a:solidFill>
                  <a:schemeClr val="bg1"/>
                </a:solidFill>
              </a:defRPr>
            </a:lvl1pPr>
          </a:lstStyle>
          <a:p>
            <a:pPr lvl="0"/>
            <a:r>
              <a:rPr lang="en-US" sz="1800" dirty="0"/>
              <a:t>Click to edit Master text styles</a:t>
            </a:r>
          </a:p>
        </p:txBody>
      </p:sp>
      <p:sp>
        <p:nvSpPr>
          <p:cNvPr id="12" name="Text Placeholder 21">
            <a:extLst>
              <a:ext uri="{FF2B5EF4-FFF2-40B4-BE49-F238E27FC236}">
                <a16:creationId xmlns:a16="http://schemas.microsoft.com/office/drawing/2014/main" id="{F48ED3CF-5D28-2D4C-9562-D438F8870422}"/>
              </a:ext>
            </a:extLst>
          </p:cNvPr>
          <p:cNvSpPr>
            <a:spLocks noGrp="1"/>
          </p:cNvSpPr>
          <p:nvPr>
            <p:ph type="body" sz="quarter" idx="17"/>
          </p:nvPr>
        </p:nvSpPr>
        <p:spPr>
          <a:xfrm>
            <a:off x="6028271" y="1819159"/>
            <a:ext cx="2209800" cy="566736"/>
          </a:xfrm>
          <a:prstGeom prst="rect">
            <a:avLst/>
          </a:prstGeom>
        </p:spPr>
        <p:txBody>
          <a:bodyPr/>
          <a:lstStyle>
            <a:lvl1pPr algn="ctr">
              <a:buNone/>
              <a:defRPr/>
            </a:lvl1pPr>
          </a:lstStyle>
          <a:p>
            <a:pPr lvl="0"/>
            <a:r>
              <a:rPr lang="en-US" sz="1800" dirty="0"/>
              <a:t>Click to edit Master text styles</a:t>
            </a:r>
          </a:p>
        </p:txBody>
      </p:sp>
      <p:sp>
        <p:nvSpPr>
          <p:cNvPr id="13" name="Rounded Rectangle 12">
            <a:extLst>
              <a:ext uri="{FF2B5EF4-FFF2-40B4-BE49-F238E27FC236}">
                <a16:creationId xmlns:a16="http://schemas.microsoft.com/office/drawing/2014/main" id="{491F8122-58D9-6844-8AB6-A260D4D6E514}"/>
              </a:ext>
            </a:extLst>
          </p:cNvPr>
          <p:cNvSpPr/>
          <p:nvPr userDrawn="1"/>
        </p:nvSpPr>
        <p:spPr>
          <a:xfrm rot="18900000">
            <a:off x="2104945" y="1276654"/>
            <a:ext cx="285910" cy="285910"/>
          </a:xfrm>
          <a:prstGeom prst="roundRect">
            <a:avLst/>
          </a:prstGeom>
          <a:gradFill>
            <a:gsLst>
              <a:gs pos="0">
                <a:schemeClr val="bg1"/>
              </a:gs>
              <a:gs pos="100000">
                <a:schemeClr val="bg1">
                  <a:alpha val="5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4" name="Rounded Rectangle 13">
            <a:extLst>
              <a:ext uri="{FF2B5EF4-FFF2-40B4-BE49-F238E27FC236}">
                <a16:creationId xmlns:a16="http://schemas.microsoft.com/office/drawing/2014/main" id="{169A6841-D91F-B748-9B92-D27FA82DB3D6}"/>
              </a:ext>
            </a:extLst>
          </p:cNvPr>
          <p:cNvSpPr/>
          <p:nvPr userDrawn="1"/>
        </p:nvSpPr>
        <p:spPr>
          <a:xfrm rot="18900000">
            <a:off x="4543347" y="1276654"/>
            <a:ext cx="285910" cy="285910"/>
          </a:xfrm>
          <a:prstGeom prst="roundRect">
            <a:avLst/>
          </a:prstGeom>
          <a:gradFill>
            <a:gsLst>
              <a:gs pos="0">
                <a:schemeClr val="bg1"/>
              </a:gs>
              <a:gs pos="100000">
                <a:schemeClr val="bg1">
                  <a:alpha val="5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5" name="Rounded Rectangle 14">
            <a:extLst>
              <a:ext uri="{FF2B5EF4-FFF2-40B4-BE49-F238E27FC236}">
                <a16:creationId xmlns:a16="http://schemas.microsoft.com/office/drawing/2014/main" id="{AED0B5ED-D993-9D45-97DA-27F3BF044772}"/>
              </a:ext>
            </a:extLst>
          </p:cNvPr>
          <p:cNvSpPr/>
          <p:nvPr userDrawn="1"/>
        </p:nvSpPr>
        <p:spPr>
          <a:xfrm rot="18900000">
            <a:off x="6990215" y="1276654"/>
            <a:ext cx="285910" cy="285910"/>
          </a:xfrm>
          <a:prstGeom prst="roundRect">
            <a:avLst/>
          </a:prstGeom>
          <a:gradFill>
            <a:gsLst>
              <a:gs pos="0">
                <a:schemeClr val="bg1"/>
              </a:gs>
              <a:gs pos="100000">
                <a:schemeClr val="bg1">
                  <a:alpha val="5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Tree>
    <p:extLst>
      <p:ext uri="{BB962C8B-B14F-4D97-AF65-F5344CB8AC3E}">
        <p14:creationId xmlns:p14="http://schemas.microsoft.com/office/powerpoint/2010/main" val="4101728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369219"/>
            <a:ext cx="3886200" cy="452147"/>
          </a:xfrm>
        </p:spPr>
        <p:txBody>
          <a:bodyPr/>
          <a:lstStyle>
            <a:lvl1pPr>
              <a:buNone/>
              <a:defRPr sz="1800"/>
            </a:lvl1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610958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2074664"/>
            <a:ext cx="7886700" cy="994172"/>
          </a:xfrm>
        </p:spPr>
        <p:txBody>
          <a:bodyPr/>
          <a:lstStyle>
            <a:lvl1pPr algn="ctr">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345913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C95A8FA8-3B12-DF45-A9C8-8BC1D5BF78B3}"/>
              </a:ext>
            </a:extLst>
          </p:cNvPr>
          <p:cNvSpPr/>
          <p:nvPr userDrawn="1"/>
        </p:nvSpPr>
        <p:spPr>
          <a:xfrm rot="18900000">
            <a:off x="-8601" y="-269555"/>
            <a:ext cx="1559142" cy="155914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latin typeface="Arial" panose="020B0604020202020204" pitchFamily="34" charset="0"/>
              </a:rPr>
              <a:t>    </a:t>
            </a:r>
          </a:p>
        </p:txBody>
      </p:sp>
      <p:sp>
        <p:nvSpPr>
          <p:cNvPr id="2" name="Title 1"/>
          <p:cNvSpPr>
            <a:spLocks noGrp="1"/>
          </p:cNvSpPr>
          <p:nvPr>
            <p:ph type="ctrTitle"/>
          </p:nvPr>
        </p:nvSpPr>
        <p:spPr>
          <a:xfrm>
            <a:off x="1143000" y="2163336"/>
            <a:ext cx="6858000" cy="469135"/>
          </a:xfrm>
        </p:spPr>
        <p:txBody>
          <a:bodyPr anchor="t"/>
          <a:lstStyle>
            <a:lvl1pPr algn="ctr">
              <a:defRPr sz="24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Slide Number Placeholder 5">
            <a:extLst>
              <a:ext uri="{FF2B5EF4-FFF2-40B4-BE49-F238E27FC236}">
                <a16:creationId xmlns:a16="http://schemas.microsoft.com/office/drawing/2014/main" id="{97E02284-2578-9943-BF8E-EBF926012983}"/>
              </a:ext>
            </a:extLst>
          </p:cNvPr>
          <p:cNvSpPr>
            <a:spLocks noGrp="1"/>
          </p:cNvSpPr>
          <p:nvPr>
            <p:ph type="sldNum" sz="quarter" idx="12"/>
          </p:nvPr>
        </p:nvSpPr>
        <p:spPr>
          <a:xfrm>
            <a:off x="6457950" y="4767263"/>
            <a:ext cx="2057400" cy="273844"/>
          </a:xfrm>
        </p:spPr>
        <p:txBody>
          <a:bodyPr/>
          <a:lstStyle/>
          <a:p>
            <a:fld id="{F6E30BEA-BBC6-C64E-B9D0-92F27F189F89}" type="slidenum">
              <a:rPr lang="en-US" smtClean="0"/>
              <a:t>‹#›</a:t>
            </a:fld>
            <a:endParaRPr lang="en-US"/>
          </a:p>
        </p:txBody>
      </p:sp>
      <p:pic>
        <p:nvPicPr>
          <p:cNvPr id="11" name="Picture 10">
            <a:extLst>
              <a:ext uri="{FF2B5EF4-FFF2-40B4-BE49-F238E27FC236}">
                <a16:creationId xmlns:a16="http://schemas.microsoft.com/office/drawing/2014/main" id="{8650D91C-D5EF-D64F-B9BF-2C9890282663}"/>
              </a:ext>
            </a:extLst>
          </p:cNvPr>
          <p:cNvPicPr>
            <a:picLocks noChangeAspect="1"/>
          </p:cNvPicPr>
          <p:nvPr userDrawn="1"/>
        </p:nvPicPr>
        <p:blipFill>
          <a:blip r:embed="rId2"/>
          <a:stretch>
            <a:fillRect/>
          </a:stretch>
        </p:blipFill>
        <p:spPr>
          <a:xfrm>
            <a:off x="312234" y="345411"/>
            <a:ext cx="921879" cy="349162"/>
          </a:xfrm>
          <a:prstGeom prst="rect">
            <a:avLst/>
          </a:prstGeom>
        </p:spPr>
      </p:pic>
    </p:spTree>
    <p:extLst>
      <p:ext uri="{BB962C8B-B14F-4D97-AF65-F5344CB8AC3E}">
        <p14:creationId xmlns:p14="http://schemas.microsoft.com/office/powerpoint/2010/main" val="289334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1082979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363474" y="1357884"/>
            <a:ext cx="8250174" cy="312039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18968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hree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6278206" y="1579561"/>
            <a:ext cx="2437178" cy="2990259"/>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lang="en-US" sz="1350" noProof="0">
              <a:solidFill>
                <a:schemeClr val="lt1"/>
              </a:solidFill>
              <a:latin typeface="Karla"/>
              <a:ea typeface="Karla"/>
              <a:cs typeface="Karla"/>
              <a:sym typeface="Karla"/>
            </a:endParaRPr>
          </a:p>
        </p:txBody>
      </p:sp>
      <p:sp>
        <p:nvSpPr>
          <p:cNvPr id="9" name="Google Shape;1148;p53">
            <a:extLst>
              <a:ext uri="{FF2B5EF4-FFF2-40B4-BE49-F238E27FC236}">
                <a16:creationId xmlns:a16="http://schemas.microsoft.com/office/drawing/2014/main" id="{1BF10461-2A6D-BD12-B1D7-5A73DDD367A8}"/>
              </a:ext>
            </a:extLst>
          </p:cNvPr>
          <p:cNvSpPr/>
          <p:nvPr userDrawn="1"/>
        </p:nvSpPr>
        <p:spPr>
          <a:xfrm>
            <a:off x="3449425" y="1579561"/>
            <a:ext cx="2437178" cy="2990259"/>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lang="en-US" sz="135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606054" y="1579561"/>
            <a:ext cx="2437178" cy="2990259"/>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lang="en-US" sz="135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514350" y="1467612"/>
            <a:ext cx="2434590" cy="2990088"/>
          </a:xfrm>
          <a:solidFill>
            <a:schemeClr val="accent5"/>
          </a:solidFill>
          <a:ln w="25400">
            <a:solidFill>
              <a:schemeClr val="dk1"/>
            </a:solidFill>
          </a:ln>
        </p:spPr>
        <p:txBody>
          <a:bodyPr lIns="320040" tIns="502920"/>
          <a:lstStyle>
            <a:lvl1pPr marL="0" indent="0" algn="l">
              <a:buFont typeface="Arial" panose="020B0604020202020204" pitchFamily="34" charset="0"/>
              <a:buNone/>
              <a:defRPr sz="15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699516" y="2208276"/>
            <a:ext cx="2057400" cy="2088825"/>
          </a:xfrm>
        </p:spPr>
        <p:txBody>
          <a:bodyPr anchor="t"/>
          <a:lstStyle>
            <a:lvl1pPr marL="0" indent="0">
              <a:lnSpc>
                <a:spcPct val="100000"/>
              </a:lnSpc>
              <a:spcBef>
                <a:spcPts val="0"/>
              </a:spcBef>
              <a:buSzPct val="50000"/>
              <a:buNone/>
              <a:defRPr sz="1200"/>
            </a:lvl1pPr>
            <a:lvl2pPr marL="205740" indent="-102870">
              <a:lnSpc>
                <a:spcPct val="100000"/>
              </a:lnSpc>
              <a:spcBef>
                <a:spcPts val="0"/>
              </a:spcBef>
              <a:buSzPct val="50000"/>
              <a:defRPr sz="1050"/>
            </a:lvl2pPr>
            <a:lvl3pPr marL="308610" indent="-102870">
              <a:lnSpc>
                <a:spcPct val="100000"/>
              </a:lnSpc>
              <a:spcBef>
                <a:spcPts val="0"/>
              </a:spcBef>
              <a:buSzPct val="50000"/>
              <a:defRPr sz="900"/>
            </a:lvl3pPr>
            <a:lvl4pPr marL="411480" indent="-102870">
              <a:lnSpc>
                <a:spcPct val="100000"/>
              </a:lnSpc>
              <a:spcBef>
                <a:spcPts val="0"/>
              </a:spcBef>
              <a:buSzPct val="50000"/>
              <a:defRPr sz="825"/>
            </a:lvl4pPr>
            <a:lvl5pPr indent="-102870">
              <a:buSzPct val="50000"/>
              <a:defRPr sz="825"/>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9" name="Text Placeholder 24">
            <a:extLst>
              <a:ext uri="{FF2B5EF4-FFF2-40B4-BE49-F238E27FC236}">
                <a16:creationId xmlns:a16="http://schemas.microsoft.com/office/drawing/2014/main" id="{9B6C5E12-67C8-B5AA-FC61-A40F6C388F8B}"/>
              </a:ext>
            </a:extLst>
          </p:cNvPr>
          <p:cNvSpPr>
            <a:spLocks noGrp="1"/>
          </p:cNvSpPr>
          <p:nvPr>
            <p:ph type="body" sz="quarter" idx="16"/>
          </p:nvPr>
        </p:nvSpPr>
        <p:spPr>
          <a:xfrm>
            <a:off x="3360420" y="1467612"/>
            <a:ext cx="2434590" cy="2990088"/>
          </a:xfrm>
          <a:solidFill>
            <a:schemeClr val="accent5"/>
          </a:solidFill>
          <a:ln w="25400">
            <a:solidFill>
              <a:schemeClr val="dk1"/>
            </a:solidFill>
          </a:ln>
        </p:spPr>
        <p:txBody>
          <a:bodyPr lIns="320040" tIns="502920"/>
          <a:lstStyle>
            <a:lvl1pPr marL="0" indent="0" algn="l">
              <a:buFont typeface="Arial" panose="020B0604020202020204" pitchFamily="34" charset="0"/>
              <a:buNone/>
              <a:defRPr sz="1500">
                <a:latin typeface="+mj-lt"/>
              </a:defRPr>
            </a:lvl1pPr>
          </a:lstStyle>
          <a:p>
            <a:pPr lvl="0"/>
            <a:r>
              <a:rPr lang="en-US" noProof="0"/>
              <a:t>Click to edit Master text styles</a:t>
            </a:r>
          </a:p>
        </p:txBody>
      </p:sp>
      <p:sp>
        <p:nvSpPr>
          <p:cNvPr id="22" name="Content Placeholder 3">
            <a:extLst>
              <a:ext uri="{FF2B5EF4-FFF2-40B4-BE49-F238E27FC236}">
                <a16:creationId xmlns:a16="http://schemas.microsoft.com/office/drawing/2014/main" id="{92BD99C3-C1A1-E89B-FB77-6221D2FBE9A6}"/>
              </a:ext>
            </a:extLst>
          </p:cNvPr>
          <p:cNvSpPr>
            <a:spLocks noGrp="1"/>
          </p:cNvSpPr>
          <p:nvPr>
            <p:ph sz="half" idx="13"/>
          </p:nvPr>
        </p:nvSpPr>
        <p:spPr>
          <a:xfrm>
            <a:off x="3536905" y="2208276"/>
            <a:ext cx="2057400" cy="2088825"/>
          </a:xfrm>
        </p:spPr>
        <p:txBody>
          <a:bodyPr anchor="t"/>
          <a:lstStyle>
            <a:lvl1pPr marL="0" indent="0">
              <a:lnSpc>
                <a:spcPct val="100000"/>
              </a:lnSpc>
              <a:spcBef>
                <a:spcPts val="0"/>
              </a:spcBef>
              <a:buSzPct val="50000"/>
              <a:buNone/>
              <a:defRPr sz="1200"/>
            </a:lvl1pPr>
            <a:lvl2pPr marL="205740" indent="-102870">
              <a:lnSpc>
                <a:spcPct val="100000"/>
              </a:lnSpc>
              <a:spcBef>
                <a:spcPts val="0"/>
              </a:spcBef>
              <a:buSzPct val="50000"/>
              <a:defRPr sz="1050"/>
            </a:lvl2pPr>
            <a:lvl3pPr marL="308610" indent="-102870">
              <a:lnSpc>
                <a:spcPct val="100000"/>
              </a:lnSpc>
              <a:spcBef>
                <a:spcPts val="0"/>
              </a:spcBef>
              <a:buSzPct val="50000"/>
              <a:defRPr sz="900"/>
            </a:lvl3pPr>
            <a:lvl4pPr marL="411480" indent="-102870">
              <a:lnSpc>
                <a:spcPct val="100000"/>
              </a:lnSpc>
              <a:spcBef>
                <a:spcPts val="0"/>
              </a:spcBef>
              <a:buSzPct val="50000"/>
              <a:defRPr sz="825"/>
            </a:lvl4pPr>
            <a:lvl5pPr indent="-102870">
              <a:buSzPct val="50000"/>
              <a:defRPr sz="825"/>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6185916" y="1467612"/>
            <a:ext cx="2434590" cy="2990088"/>
          </a:xfrm>
          <a:solidFill>
            <a:schemeClr val="accent5"/>
          </a:solidFill>
          <a:ln w="25400">
            <a:solidFill>
              <a:schemeClr val="dk1"/>
            </a:solidFill>
          </a:ln>
        </p:spPr>
        <p:txBody>
          <a:bodyPr lIns="320040" tIns="502920"/>
          <a:lstStyle>
            <a:lvl1pPr marL="0" indent="0" algn="l">
              <a:buFont typeface="Arial" panose="020B0604020202020204" pitchFamily="34" charset="0"/>
              <a:buNone/>
              <a:defRPr sz="15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6367436" y="2208276"/>
            <a:ext cx="2057400" cy="2088825"/>
          </a:xfrm>
        </p:spPr>
        <p:txBody>
          <a:bodyPr anchor="t"/>
          <a:lstStyle>
            <a:lvl1pPr marL="0" indent="0">
              <a:lnSpc>
                <a:spcPct val="100000"/>
              </a:lnSpc>
              <a:spcBef>
                <a:spcPts val="0"/>
              </a:spcBef>
              <a:buSzPct val="50000"/>
              <a:buNone/>
              <a:defRPr sz="1200"/>
            </a:lvl1pPr>
            <a:lvl2pPr marL="205740" indent="-102870">
              <a:lnSpc>
                <a:spcPct val="100000"/>
              </a:lnSpc>
              <a:spcBef>
                <a:spcPts val="0"/>
              </a:spcBef>
              <a:buSzPct val="50000"/>
              <a:defRPr sz="1050"/>
            </a:lvl2pPr>
            <a:lvl3pPr marL="308610" indent="-102870">
              <a:lnSpc>
                <a:spcPct val="100000"/>
              </a:lnSpc>
              <a:spcBef>
                <a:spcPts val="0"/>
              </a:spcBef>
              <a:buSzPct val="50000"/>
              <a:defRPr sz="900"/>
            </a:lvl3pPr>
            <a:lvl4pPr marL="411480" indent="-102870">
              <a:lnSpc>
                <a:spcPct val="100000"/>
              </a:lnSpc>
              <a:spcBef>
                <a:spcPts val="0"/>
              </a:spcBef>
              <a:buSzPct val="50000"/>
              <a:defRPr sz="825"/>
            </a:lvl4pPr>
            <a:lvl5pPr indent="-102870">
              <a:buSzPct val="50000"/>
              <a:defRPr sz="825"/>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4685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63336"/>
            <a:ext cx="6858000" cy="469135"/>
          </a:xfrm>
        </p:spPr>
        <p:txBody>
          <a:bodyPr anchor="t"/>
          <a:lstStyle>
            <a:lvl1pPr algn="ctr">
              <a:defRPr sz="24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Slide Number Placeholder 5">
            <a:extLst>
              <a:ext uri="{FF2B5EF4-FFF2-40B4-BE49-F238E27FC236}">
                <a16:creationId xmlns:a16="http://schemas.microsoft.com/office/drawing/2014/main" id="{97E02284-2578-9943-BF8E-EBF926012983}"/>
              </a:ext>
            </a:extLst>
          </p:cNvPr>
          <p:cNvSpPr>
            <a:spLocks noGrp="1"/>
          </p:cNvSpPr>
          <p:nvPr>
            <p:ph type="sldNum" sz="quarter" idx="12"/>
          </p:nvPr>
        </p:nvSpPr>
        <p:spPr>
          <a:xfrm>
            <a:off x="6457950" y="4767263"/>
            <a:ext cx="2057400" cy="273844"/>
          </a:xfrm>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343695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E30BEA-BBC6-C64E-B9D0-92F27F189F89}" type="slidenum">
              <a:rPr lang="en-US" smtClean="0"/>
              <a:t>‹#›</a:t>
            </a:fld>
            <a:endParaRPr lang="en-US"/>
          </a:p>
        </p:txBody>
      </p:sp>
      <p:sp>
        <p:nvSpPr>
          <p:cNvPr id="7" name="Text Placeholder 15">
            <a:extLst>
              <a:ext uri="{FF2B5EF4-FFF2-40B4-BE49-F238E27FC236}">
                <a16:creationId xmlns:a16="http://schemas.microsoft.com/office/drawing/2014/main" id="{B6304A95-640C-2848-9C9E-37975BD96889}"/>
              </a:ext>
            </a:extLst>
          </p:cNvPr>
          <p:cNvSpPr>
            <a:spLocks noGrp="1"/>
          </p:cNvSpPr>
          <p:nvPr>
            <p:ph type="body" sz="quarter" idx="13" hasCustomPrompt="1"/>
          </p:nvPr>
        </p:nvSpPr>
        <p:spPr>
          <a:xfrm>
            <a:off x="1143000"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8" name="Text Placeholder 15">
            <a:extLst>
              <a:ext uri="{FF2B5EF4-FFF2-40B4-BE49-F238E27FC236}">
                <a16:creationId xmlns:a16="http://schemas.microsoft.com/office/drawing/2014/main" id="{5030DED5-371B-C04F-9A0F-230E952F6EC4}"/>
              </a:ext>
            </a:extLst>
          </p:cNvPr>
          <p:cNvSpPr>
            <a:spLocks noGrp="1"/>
          </p:cNvSpPr>
          <p:nvPr>
            <p:ph type="body" sz="quarter" idx="11" hasCustomPrompt="1"/>
          </p:nvPr>
        </p:nvSpPr>
        <p:spPr>
          <a:xfrm>
            <a:off x="3581402"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9" name="Text Placeholder 15">
            <a:extLst>
              <a:ext uri="{FF2B5EF4-FFF2-40B4-BE49-F238E27FC236}">
                <a16:creationId xmlns:a16="http://schemas.microsoft.com/office/drawing/2014/main" id="{5589946C-0D62-B543-937E-218A533AD76C}"/>
              </a:ext>
            </a:extLst>
          </p:cNvPr>
          <p:cNvSpPr>
            <a:spLocks noGrp="1"/>
          </p:cNvSpPr>
          <p:nvPr>
            <p:ph type="body" sz="quarter" idx="14" hasCustomPrompt="1"/>
          </p:nvPr>
        </p:nvSpPr>
        <p:spPr>
          <a:xfrm>
            <a:off x="6019804" y="2501784"/>
            <a:ext cx="2209800" cy="2081212"/>
          </a:xfrm>
          <a:prstGeom prst="rect">
            <a:avLst/>
          </a:prstGeom>
        </p:spPr>
        <p:txBody>
          <a:bodyPr/>
          <a:lstStyle>
            <a:lvl1pPr algn="ctr">
              <a:buNone/>
              <a:defRPr sz="1100">
                <a:solidFill>
                  <a:schemeClr val="tx1"/>
                </a:solidFill>
              </a:defRPr>
            </a:lvl1pPr>
          </a:lstStyle>
          <a:p>
            <a:r>
              <a:rPr lang="en-US" dirty="0">
                <a:effectLst/>
                <a:latin typeface="Helvetica Neue LT Std" panose="020B0604020202020204" pitchFamily="34" charset="0"/>
              </a:rPr>
              <a:t>Mus </a:t>
            </a:r>
            <a:r>
              <a:rPr lang="en-US" dirty="0" err="1">
                <a:effectLst/>
                <a:latin typeface="Helvetica Neue LT Std" panose="020B0604020202020204" pitchFamily="34" charset="0"/>
              </a:rPr>
              <a:t>autem</a:t>
            </a:r>
            <a:r>
              <a:rPr lang="en-US" dirty="0">
                <a:effectLst/>
                <a:latin typeface="Helvetica Neue LT Std" panose="020B0604020202020204" pitchFamily="34" charset="0"/>
              </a:rPr>
              <a:t> </a:t>
            </a:r>
            <a:r>
              <a:rPr lang="en-US" dirty="0" err="1">
                <a:effectLst/>
                <a:latin typeface="Helvetica Neue LT Std" panose="020B0604020202020204" pitchFamily="34" charset="0"/>
              </a:rPr>
              <a:t>fuga</a:t>
            </a:r>
            <a:r>
              <a:rPr lang="en-US" dirty="0">
                <a:effectLst/>
                <a:latin typeface="Helvetica Neue LT Std" panose="020B0604020202020204" pitchFamily="34" charset="0"/>
              </a:rPr>
              <a:t>. </a:t>
            </a:r>
            <a:r>
              <a:rPr lang="en-US" dirty="0" err="1">
                <a:effectLst/>
                <a:latin typeface="Helvetica Neue LT Std" panose="020B0604020202020204" pitchFamily="34" charset="0"/>
              </a:rPr>
              <a:t>Reribusamus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a:t>
            </a:r>
            <a:r>
              <a:rPr lang="en-US" dirty="0">
                <a:effectLst/>
                <a:latin typeface="Helvetica Neue LT Std" panose="020B0604020202020204" pitchFamily="34" charset="0"/>
              </a:rPr>
              <a:t> </a:t>
            </a:r>
            <a:r>
              <a:rPr lang="en-US" dirty="0" err="1">
                <a:effectLst/>
                <a:latin typeface="Helvetica Neue LT Std" panose="020B0604020202020204" pitchFamily="34" charset="0"/>
              </a:rPr>
              <a:t>sitaect</a:t>
            </a:r>
            <a:r>
              <a:rPr lang="en-US" dirty="0">
                <a:effectLst/>
                <a:latin typeface="Helvetica Neue LT Std" panose="020B0604020202020204" pitchFamily="34" charset="0"/>
              </a:rPr>
              <a:t> </a:t>
            </a:r>
            <a:r>
              <a:rPr lang="en-US" dirty="0" err="1">
                <a:effectLst/>
                <a:latin typeface="Helvetica Neue LT Std" panose="020B0604020202020204" pitchFamily="34" charset="0"/>
              </a:rPr>
              <a:t>otatibus</a:t>
            </a:r>
            <a:r>
              <a:rPr lang="en-US" dirty="0">
                <a:effectLst/>
                <a:latin typeface="Helvetica Neue LT Std" panose="020B0604020202020204" pitchFamily="34" charset="0"/>
              </a:rPr>
              <a:t> </a:t>
            </a:r>
            <a:r>
              <a:rPr lang="en-US" dirty="0" err="1">
                <a:effectLst/>
                <a:latin typeface="Helvetica Neue LT Std" panose="020B0604020202020204" pitchFamily="34" charset="0"/>
              </a:rPr>
              <a:t>magnamet</a:t>
            </a:r>
            <a:r>
              <a:rPr lang="en-US" dirty="0">
                <a:effectLst/>
                <a:latin typeface="Helvetica Neue LT Std" panose="020B0604020202020204" pitchFamily="34" charset="0"/>
              </a:rPr>
              <a:t> </a:t>
            </a:r>
            <a:r>
              <a:rPr lang="en-US" dirty="0" err="1">
                <a:effectLst/>
                <a:latin typeface="Helvetica Neue LT Std" panose="020B0604020202020204" pitchFamily="34" charset="0"/>
              </a:rPr>
              <a:t>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quam</a:t>
            </a:r>
            <a:r>
              <a:rPr lang="en-US" dirty="0">
                <a:effectLst/>
                <a:latin typeface="Helvetica Neue LT Std" panose="020B0604020202020204" pitchFamily="34" charset="0"/>
              </a:rPr>
              <a:t>, que </a:t>
            </a:r>
            <a:r>
              <a:rPr lang="en-US" dirty="0" err="1">
                <a:effectLst/>
                <a:latin typeface="Helvetica Neue LT Std" panose="020B0604020202020204" pitchFamily="34" charset="0"/>
              </a:rPr>
              <a:t>dolorum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hillaborum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quidus</a:t>
            </a:r>
            <a:r>
              <a:rPr lang="en-US" dirty="0">
                <a:effectLst/>
                <a:latin typeface="Helvetica Neue LT Std" panose="020B0604020202020204" pitchFamily="34" charset="0"/>
              </a:rPr>
              <a:t> </a:t>
            </a:r>
            <a:r>
              <a:rPr lang="en-US" dirty="0" err="1">
                <a:effectLst/>
                <a:latin typeface="Helvetica Neue LT Std" panose="020B0604020202020204" pitchFamily="34" charset="0"/>
              </a:rPr>
              <a:t>sinietusciae</a:t>
            </a:r>
            <a:r>
              <a:rPr lang="en-US" dirty="0">
                <a:effectLst/>
                <a:latin typeface="Helvetica Neue LT Std" panose="020B0604020202020204" pitchFamily="34" charset="0"/>
              </a:rPr>
              <a:t> et </a:t>
            </a:r>
            <a:r>
              <a:rPr lang="en-US" dirty="0" err="1">
                <a:effectLst/>
                <a:latin typeface="Helvetica Neue LT Std" panose="020B0604020202020204" pitchFamily="34" charset="0"/>
              </a:rPr>
              <a:t>accae</a:t>
            </a:r>
            <a:r>
              <a:rPr lang="en-US" dirty="0">
                <a:effectLst/>
                <a:latin typeface="Helvetica Neue LT Std" panose="020B0604020202020204" pitchFamily="34" charset="0"/>
              </a:rPr>
              <a:t>. </a:t>
            </a:r>
            <a:r>
              <a:rPr lang="en-US" dirty="0" err="1">
                <a:effectLst/>
                <a:latin typeface="Helvetica Neue LT Std" panose="020B0604020202020204" pitchFamily="34" charset="0"/>
              </a:rPr>
              <a:t>Em</a:t>
            </a:r>
            <a:r>
              <a:rPr lang="en-US" dirty="0">
                <a:effectLst/>
                <a:latin typeface="Helvetica Neue LT Std" panose="020B0604020202020204" pitchFamily="34" charset="0"/>
              </a:rPr>
              <a:t> de que et, </a:t>
            </a:r>
            <a:r>
              <a:rPr lang="en-US" dirty="0" err="1">
                <a:effectLst/>
                <a:latin typeface="Helvetica Neue LT Std" panose="020B0604020202020204" pitchFamily="34" charset="0"/>
              </a:rPr>
              <a:t>tendae</a:t>
            </a:r>
            <a:r>
              <a:rPr lang="en-US" dirty="0">
                <a:effectLst/>
                <a:latin typeface="Helvetica Neue LT Std" panose="020B0604020202020204" pitchFamily="34" charset="0"/>
              </a:rPr>
              <a:t>. Ur </a:t>
            </a:r>
            <a:r>
              <a:rPr lang="en-US" dirty="0" err="1">
                <a:effectLst/>
                <a:latin typeface="Helvetica Neue LT Std" panose="020B0604020202020204" pitchFamily="34" charset="0"/>
              </a:rPr>
              <a:t>aperchi</a:t>
            </a:r>
            <a:r>
              <a:rPr lang="en-US" dirty="0">
                <a:effectLst/>
                <a:latin typeface="Helvetica Neue LT Std" panose="020B0604020202020204" pitchFamily="34" charset="0"/>
              </a:rPr>
              <a:t> </a:t>
            </a:r>
            <a:r>
              <a:rPr lang="en-US" dirty="0" err="1">
                <a:effectLst/>
                <a:latin typeface="Helvetica Neue LT Std" panose="020B0604020202020204" pitchFamily="34" charset="0"/>
              </a:rPr>
              <a:t>ciunti</a:t>
            </a:r>
            <a:r>
              <a:rPr lang="en-US" dirty="0">
                <a:effectLst/>
                <a:latin typeface="Helvetica Neue LT Std" panose="020B0604020202020204" pitchFamily="34" charset="0"/>
              </a:rPr>
              <a:t> </a:t>
            </a:r>
            <a:r>
              <a:rPr lang="en-US" dirty="0" err="1">
                <a:effectLst/>
                <a:latin typeface="Helvetica Neue LT Std" panose="020B0604020202020204" pitchFamily="34" charset="0"/>
              </a:rPr>
              <a:t>corum</a:t>
            </a:r>
            <a:r>
              <a:rPr lang="en-US" dirty="0">
                <a:effectLst/>
                <a:latin typeface="Helvetica Neue LT Std" panose="020B0604020202020204" pitchFamily="34" charset="0"/>
              </a:rPr>
              <a:t> </a:t>
            </a:r>
            <a:r>
              <a:rPr lang="en-US" dirty="0" err="1">
                <a:effectLst/>
                <a:latin typeface="Helvetica Neue LT Std" panose="020B0604020202020204" pitchFamily="34" charset="0"/>
              </a:rPr>
              <a:t>quianda</a:t>
            </a:r>
            <a:r>
              <a:rPr lang="en-US" dirty="0">
                <a:effectLst/>
                <a:latin typeface="Helvetica Neue LT Std" panose="020B0604020202020204" pitchFamily="34" charset="0"/>
              </a:rPr>
              <a:t> </a:t>
            </a:r>
            <a:r>
              <a:rPr lang="en-US" dirty="0" err="1">
                <a:effectLst/>
                <a:latin typeface="Helvetica Neue LT Std" panose="020B0604020202020204" pitchFamily="34" charset="0"/>
              </a:rPr>
              <a:t>dolut</a:t>
            </a:r>
            <a:r>
              <a:rPr lang="en-US" dirty="0">
                <a:effectLst/>
                <a:latin typeface="Helvetica Neue LT Std" panose="020B0604020202020204" pitchFamily="34" charset="0"/>
              </a:rPr>
              <a:t> quo </a:t>
            </a:r>
            <a:r>
              <a:rPr lang="en-US" dirty="0" err="1">
                <a:effectLst/>
                <a:latin typeface="Helvetica Neue LT Std" panose="020B0604020202020204" pitchFamily="34" charset="0"/>
              </a:rPr>
              <a:t>vellant</a:t>
            </a:r>
            <a:r>
              <a:rPr lang="en-US" dirty="0">
                <a:effectLst/>
                <a:latin typeface="Helvetica Neue LT Std" panose="020B0604020202020204" pitchFamily="34" charset="0"/>
              </a:rPr>
              <a:t>.</a:t>
            </a:r>
          </a:p>
        </p:txBody>
      </p:sp>
      <p:sp>
        <p:nvSpPr>
          <p:cNvPr id="10" name="Text Placeholder 21">
            <a:extLst>
              <a:ext uri="{FF2B5EF4-FFF2-40B4-BE49-F238E27FC236}">
                <a16:creationId xmlns:a16="http://schemas.microsoft.com/office/drawing/2014/main" id="{F2FC8752-00BD-3849-BA49-745EE41E13A2}"/>
              </a:ext>
            </a:extLst>
          </p:cNvPr>
          <p:cNvSpPr>
            <a:spLocks noGrp="1"/>
          </p:cNvSpPr>
          <p:nvPr>
            <p:ph type="body" sz="quarter" idx="15"/>
          </p:nvPr>
        </p:nvSpPr>
        <p:spPr>
          <a:xfrm>
            <a:off x="3581402" y="1819159"/>
            <a:ext cx="2209800" cy="566736"/>
          </a:xfrm>
          <a:prstGeom prst="rect">
            <a:avLst/>
          </a:prstGeom>
        </p:spPr>
        <p:txBody>
          <a:bodyPr/>
          <a:lstStyle>
            <a:lvl1pPr algn="ctr">
              <a:buNone/>
              <a:defRPr>
                <a:solidFill>
                  <a:schemeClr val="accent1"/>
                </a:solidFill>
              </a:defRPr>
            </a:lvl1pPr>
          </a:lstStyle>
          <a:p>
            <a:pPr lvl="0"/>
            <a:r>
              <a:rPr lang="en-US" sz="1800" dirty="0"/>
              <a:t>Click to edit Master text styles</a:t>
            </a:r>
          </a:p>
        </p:txBody>
      </p:sp>
      <p:sp>
        <p:nvSpPr>
          <p:cNvPr id="11" name="Text Placeholder 21">
            <a:extLst>
              <a:ext uri="{FF2B5EF4-FFF2-40B4-BE49-F238E27FC236}">
                <a16:creationId xmlns:a16="http://schemas.microsoft.com/office/drawing/2014/main" id="{FB26D678-B2F3-E344-A26E-1B695DF0ED37}"/>
              </a:ext>
            </a:extLst>
          </p:cNvPr>
          <p:cNvSpPr>
            <a:spLocks noGrp="1"/>
          </p:cNvSpPr>
          <p:nvPr>
            <p:ph type="body" sz="quarter" idx="16"/>
          </p:nvPr>
        </p:nvSpPr>
        <p:spPr>
          <a:xfrm>
            <a:off x="1143000" y="1819159"/>
            <a:ext cx="2209800" cy="566736"/>
          </a:xfrm>
          <a:prstGeom prst="rect">
            <a:avLst/>
          </a:prstGeom>
        </p:spPr>
        <p:txBody>
          <a:bodyPr/>
          <a:lstStyle>
            <a:lvl1pPr algn="ctr">
              <a:buNone/>
              <a:defRPr sz="1400">
                <a:solidFill>
                  <a:schemeClr val="accent1"/>
                </a:solidFill>
              </a:defRPr>
            </a:lvl1pPr>
          </a:lstStyle>
          <a:p>
            <a:pPr lvl="0"/>
            <a:r>
              <a:rPr lang="en-US" sz="1800" dirty="0"/>
              <a:t>Click to edit Master text styles</a:t>
            </a:r>
          </a:p>
        </p:txBody>
      </p:sp>
      <p:sp>
        <p:nvSpPr>
          <p:cNvPr id="12" name="Text Placeholder 21">
            <a:extLst>
              <a:ext uri="{FF2B5EF4-FFF2-40B4-BE49-F238E27FC236}">
                <a16:creationId xmlns:a16="http://schemas.microsoft.com/office/drawing/2014/main" id="{F48ED3CF-5D28-2D4C-9562-D438F8870422}"/>
              </a:ext>
            </a:extLst>
          </p:cNvPr>
          <p:cNvSpPr>
            <a:spLocks noGrp="1"/>
          </p:cNvSpPr>
          <p:nvPr>
            <p:ph type="body" sz="quarter" idx="17"/>
          </p:nvPr>
        </p:nvSpPr>
        <p:spPr>
          <a:xfrm>
            <a:off x="6028271" y="1819159"/>
            <a:ext cx="2209800" cy="566736"/>
          </a:xfrm>
          <a:prstGeom prst="rect">
            <a:avLst/>
          </a:prstGeom>
        </p:spPr>
        <p:txBody>
          <a:bodyPr/>
          <a:lstStyle>
            <a:lvl1pPr algn="ctr">
              <a:buNone/>
              <a:defRPr/>
            </a:lvl1pPr>
          </a:lstStyle>
          <a:p>
            <a:pPr lvl="0"/>
            <a:r>
              <a:rPr lang="en-US" sz="1800" dirty="0"/>
              <a:t>Click to edit Master text styles</a:t>
            </a:r>
          </a:p>
        </p:txBody>
      </p:sp>
    </p:spTree>
    <p:extLst>
      <p:ext uri="{BB962C8B-B14F-4D97-AF65-F5344CB8AC3E}">
        <p14:creationId xmlns:p14="http://schemas.microsoft.com/office/powerpoint/2010/main" val="2704117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369219"/>
            <a:ext cx="3886200" cy="452147"/>
          </a:xfrm>
        </p:spPr>
        <p:txBody>
          <a:bodyPr/>
          <a:lstStyle>
            <a:lvl1pPr>
              <a:buNone/>
              <a:defRPr sz="1800"/>
            </a:lvl1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328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lvl2pPr>
              <a:defRPr b="0" i="0">
                <a:latin typeface="Arial" panose="020B0604020202020204" pitchFamily="34" charset="0"/>
              </a:defRPr>
            </a:lvl2pPr>
            <a:lvl3pPr>
              <a:defRPr b="0" i="0">
                <a:latin typeface="Arial" panose="020B0604020202020204" pitchFamily="34" charset="0"/>
              </a:defRPr>
            </a:lvl3pPr>
            <a:lvl4pPr>
              <a:defRPr b="0" i="0">
                <a:latin typeface="Arial" panose="020B0604020202020204" pitchFamily="34" charset="0"/>
              </a:defRPr>
            </a:lvl4pPr>
            <a:lvl5pPr>
              <a:defRPr b="0" i="0">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lvl2pPr>
              <a:defRPr b="0" i="0">
                <a:latin typeface="Arial" panose="020B0604020202020204" pitchFamily="34" charset="0"/>
              </a:defRPr>
            </a:lvl2pPr>
            <a:lvl3pPr>
              <a:defRPr b="0" i="0">
                <a:latin typeface="Arial" panose="020B0604020202020204" pitchFamily="34" charset="0"/>
              </a:defRPr>
            </a:lvl3pPr>
            <a:lvl4pPr>
              <a:defRPr b="0" i="0">
                <a:latin typeface="Arial" panose="020B0604020202020204" pitchFamily="34" charset="0"/>
              </a:defRPr>
            </a:lvl4pPr>
            <a:lvl5pPr>
              <a:defRPr b="0" i="0">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F6E30BEA-BBC6-C64E-B9D0-92F27F189F89}" type="slidenum">
              <a:rPr lang="en-US" smtClean="0"/>
              <a:t>‹#›</a:t>
            </a:fld>
            <a:endParaRPr lang="en-US"/>
          </a:p>
        </p:txBody>
      </p:sp>
    </p:spTree>
    <p:extLst>
      <p:ext uri="{BB962C8B-B14F-4D97-AF65-F5344CB8AC3E}">
        <p14:creationId xmlns:p14="http://schemas.microsoft.com/office/powerpoint/2010/main" val="1864612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jp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2.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3.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0428D48-C3AF-074C-8234-8E08F80482D8}"/>
              </a:ext>
            </a:extLst>
          </p:cNvPr>
          <p:cNvSpPr/>
          <p:nvPr userDrawn="1"/>
        </p:nvSpPr>
        <p:spPr>
          <a:xfrm>
            <a:off x="0" y="0"/>
            <a:ext cx="9144000" cy="5143500"/>
          </a:xfrm>
          <a:prstGeom prst="rect">
            <a:avLst/>
          </a:prstGeom>
          <a:pattFill prst="pct20">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b="0" i="0" dirty="0">
              <a:latin typeface="Arial" panose="020B0604020202020204" pitchFamily="34" charset="0"/>
            </a:endParaRPr>
          </a:p>
        </p:txBody>
      </p:sp>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14929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Arial" panose="020B0604020202020204" pitchFamily="34" charset="0"/>
              </a:defRPr>
            </a:lvl1pPr>
          </a:lstStyle>
          <a:p>
            <a:fld id="{F6E30BEA-BBC6-C64E-B9D0-92F27F189F89}" type="slidenum">
              <a:rPr lang="en-US" smtClean="0"/>
              <a:pPr/>
              <a:t>‹#›</a:t>
            </a:fld>
            <a:endParaRPr lang="en-US" dirty="0"/>
          </a:p>
        </p:txBody>
      </p:sp>
    </p:spTree>
    <p:extLst>
      <p:ext uri="{BB962C8B-B14F-4D97-AF65-F5344CB8AC3E}">
        <p14:creationId xmlns:p14="http://schemas.microsoft.com/office/powerpoint/2010/main" val="4270265446"/>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6" r:id="rId3"/>
    <p:sldLayoutId id="2147483689" r:id="rId4"/>
    <p:sldLayoutId id="2147483690" r:id="rId5"/>
  </p:sldLayoutIdLst>
  <p:txStyles>
    <p:titleStyle>
      <a:lvl1pPr algn="l" defTabSz="685800" rtl="0" eaLnBrk="1" latinLnBrk="0" hangingPunct="1">
        <a:lnSpc>
          <a:spcPct val="90000"/>
        </a:lnSpc>
        <a:spcBef>
          <a:spcPct val="0"/>
        </a:spcBef>
        <a:buNone/>
        <a:defRPr sz="3300" b="0" i="0" kern="1200">
          <a:solidFill>
            <a:schemeClr val="tx1"/>
          </a:solidFill>
          <a:latin typeface="Arial" panose="020B0604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accent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accent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accent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0428D48-C3AF-074C-8234-8E08F80482D8}"/>
              </a:ext>
            </a:extLst>
          </p:cNvPr>
          <p:cNvSpPr/>
          <p:nvPr userDrawn="1"/>
        </p:nvSpPr>
        <p:spPr>
          <a:xfrm>
            <a:off x="0" y="0"/>
            <a:ext cx="9144000" cy="994173"/>
          </a:xfrm>
          <a:prstGeom prst="rect">
            <a:avLst/>
          </a:prstGeom>
          <a:pattFill prst="pct20">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b="0" i="0" dirty="0">
              <a:latin typeface="Arial" panose="020B0604020202020204" pitchFamily="34" charset="0"/>
            </a:endParaRPr>
          </a:p>
        </p:txBody>
      </p:sp>
      <p:sp>
        <p:nvSpPr>
          <p:cNvPr id="9" name="Rounded Rectangle 8">
            <a:extLst>
              <a:ext uri="{FF2B5EF4-FFF2-40B4-BE49-F238E27FC236}">
                <a16:creationId xmlns:a16="http://schemas.microsoft.com/office/drawing/2014/main" id="{3B472C28-DD38-9A49-A63F-8045D3FE87B7}"/>
              </a:ext>
            </a:extLst>
          </p:cNvPr>
          <p:cNvSpPr/>
          <p:nvPr userDrawn="1"/>
        </p:nvSpPr>
        <p:spPr>
          <a:xfrm rot="18900000">
            <a:off x="-8601" y="-269555"/>
            <a:ext cx="1559142" cy="155914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latin typeface="Arial" panose="020B0604020202020204" pitchFamily="34" charset="0"/>
              </a:rPr>
              <a:t>    </a:t>
            </a:r>
          </a:p>
        </p:txBody>
      </p:sp>
      <p:sp>
        <p:nvSpPr>
          <p:cNvPr id="2" name="Title Placeholder 1"/>
          <p:cNvSpPr>
            <a:spLocks noGrp="1"/>
          </p:cNvSpPr>
          <p:nvPr>
            <p:ph type="title"/>
          </p:nvPr>
        </p:nvSpPr>
        <p:spPr>
          <a:xfrm>
            <a:off x="628650" y="195631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3051689"/>
            <a:ext cx="7886700" cy="1492927"/>
          </a:xfrm>
          <a:prstGeom prst="rect">
            <a:avLst/>
          </a:prstGeom>
        </p:spPr>
        <p:txBody>
          <a:bodyPr vert="horz" lIns="91440" tIns="45720" rIns="91440" bIns="45720" rtlCol="0">
            <a:noAutofit/>
          </a:bodyPr>
          <a:lstStyle/>
          <a:p>
            <a:pPr lvl="0"/>
            <a:r>
              <a:rPr lang="en-US" dirty="0"/>
              <a:t>Click to edit Master text styles</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Arial" panose="020B0604020202020204" pitchFamily="34" charset="0"/>
              </a:defRPr>
            </a:lvl1pPr>
          </a:lstStyle>
          <a:p>
            <a:fld id="{F6E30BEA-BBC6-C64E-B9D0-92F27F189F89}" type="slidenum">
              <a:rPr lang="en-US" smtClean="0"/>
              <a:pPr/>
              <a:t>‹#›</a:t>
            </a:fld>
            <a:endParaRPr lang="en-US" dirty="0"/>
          </a:p>
        </p:txBody>
      </p:sp>
      <p:pic>
        <p:nvPicPr>
          <p:cNvPr id="10" name="Picture 9">
            <a:extLst>
              <a:ext uri="{FF2B5EF4-FFF2-40B4-BE49-F238E27FC236}">
                <a16:creationId xmlns:a16="http://schemas.microsoft.com/office/drawing/2014/main" id="{0B1B76FE-0247-A340-8C0E-3A853EADE1F1}"/>
              </a:ext>
            </a:extLst>
          </p:cNvPr>
          <p:cNvPicPr>
            <a:picLocks noChangeAspect="1"/>
          </p:cNvPicPr>
          <p:nvPr userDrawn="1"/>
        </p:nvPicPr>
        <p:blipFill>
          <a:blip r:embed="rId7"/>
          <a:stretch>
            <a:fillRect/>
          </a:stretch>
        </p:blipFill>
        <p:spPr>
          <a:xfrm>
            <a:off x="312234" y="345411"/>
            <a:ext cx="921879" cy="349162"/>
          </a:xfrm>
          <a:prstGeom prst="rect">
            <a:avLst/>
          </a:prstGeom>
        </p:spPr>
      </p:pic>
    </p:spTree>
    <p:extLst>
      <p:ext uri="{BB962C8B-B14F-4D97-AF65-F5344CB8AC3E}">
        <p14:creationId xmlns:p14="http://schemas.microsoft.com/office/powerpoint/2010/main" val="38828847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txStyles>
    <p:titleStyle>
      <a:lvl1pPr algn="l" defTabSz="685800" rtl="0" eaLnBrk="1" latinLnBrk="0" hangingPunct="1">
        <a:lnSpc>
          <a:spcPct val="90000"/>
        </a:lnSpc>
        <a:spcBef>
          <a:spcPct val="0"/>
        </a:spcBef>
        <a:buNone/>
        <a:defRPr sz="2400" b="0" i="0" kern="1200">
          <a:solidFill>
            <a:schemeClr val="tx1"/>
          </a:solidFill>
          <a:latin typeface="Arial" panose="020B0604020202020204" pitchFamily="34" charset="0"/>
          <a:ea typeface="+mj-ea"/>
          <a:cs typeface="+mj-cs"/>
        </a:defRPr>
      </a:lvl1pPr>
    </p:titleStyle>
    <p:bodyStyle>
      <a:lvl1pPr marL="0" indent="0" algn="l" defTabSz="685800" rtl="0" eaLnBrk="1" latinLnBrk="0" hangingPunct="1">
        <a:lnSpc>
          <a:spcPct val="90000"/>
        </a:lnSpc>
        <a:spcBef>
          <a:spcPts val="0"/>
        </a:spcBef>
        <a:buFont typeface="Arial" panose="020B0604020202020204" pitchFamily="34" charset="0"/>
        <a:buNone/>
        <a:defRPr sz="1800" b="0" i="0" kern="1200">
          <a:solidFill>
            <a:schemeClr val="accent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accen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accen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chemeClr val="accen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chemeClr val="accen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95631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3051689"/>
            <a:ext cx="7886700" cy="14929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Arial" panose="020B0604020202020204" pitchFamily="34" charset="0"/>
              </a:defRPr>
            </a:lvl1pPr>
          </a:lstStyle>
          <a:p>
            <a:fld id="{F6E30BEA-BBC6-C64E-B9D0-92F27F189F89}" type="slidenum">
              <a:rPr lang="en-US" smtClean="0"/>
              <a:pPr/>
              <a:t>‹#›</a:t>
            </a:fld>
            <a:endParaRPr lang="en-US" dirty="0"/>
          </a:p>
        </p:txBody>
      </p:sp>
      <p:pic>
        <p:nvPicPr>
          <p:cNvPr id="7" name="Picture 6">
            <a:extLst>
              <a:ext uri="{FF2B5EF4-FFF2-40B4-BE49-F238E27FC236}">
                <a16:creationId xmlns:a16="http://schemas.microsoft.com/office/drawing/2014/main" id="{64C30A7C-EED1-3542-B889-3B6AA58ECE9F}"/>
              </a:ext>
            </a:extLst>
          </p:cNvPr>
          <p:cNvPicPr>
            <a:picLocks noChangeAspect="1"/>
          </p:cNvPicPr>
          <p:nvPr userDrawn="1"/>
        </p:nvPicPr>
        <p:blipFill>
          <a:blip r:embed="rId5"/>
          <a:stretch>
            <a:fillRect/>
          </a:stretch>
        </p:blipFill>
        <p:spPr>
          <a:xfrm>
            <a:off x="312234" y="345411"/>
            <a:ext cx="921879" cy="349162"/>
          </a:xfrm>
          <a:prstGeom prst="rect">
            <a:avLst/>
          </a:prstGeom>
        </p:spPr>
      </p:pic>
    </p:spTree>
    <p:extLst>
      <p:ext uri="{BB962C8B-B14F-4D97-AF65-F5344CB8AC3E}">
        <p14:creationId xmlns:p14="http://schemas.microsoft.com/office/powerpoint/2010/main" val="207927021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5" r:id="rId3"/>
  </p:sldLayoutIdLst>
  <p:txStyles>
    <p:titleStyle>
      <a:lvl1pPr algn="l" defTabSz="685800" rtl="0" eaLnBrk="1" latinLnBrk="0" hangingPunct="1">
        <a:lnSpc>
          <a:spcPct val="90000"/>
        </a:lnSpc>
        <a:spcBef>
          <a:spcPct val="0"/>
        </a:spcBef>
        <a:buNone/>
        <a:defRPr sz="3300" b="0" i="0" kern="1200">
          <a:solidFill>
            <a:schemeClr val="tx1"/>
          </a:solidFill>
          <a:latin typeface="Arial" panose="020B0604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accent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accent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accent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3D3496-45BD-154E-A93C-02964875BD89}"/>
              </a:ext>
            </a:extLst>
          </p:cNvPr>
          <p:cNvSpPr/>
          <p:nvPr userDrawn="1"/>
        </p:nvSpPr>
        <p:spPr>
          <a:xfrm>
            <a:off x="0" y="0"/>
            <a:ext cx="1555423" cy="5143500"/>
          </a:xfrm>
          <a:prstGeom prst="rect">
            <a:avLst/>
          </a:prstGeom>
          <a:pattFill prst="pct20">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9" name="Rounded Rectangle 8">
            <a:extLst>
              <a:ext uri="{FF2B5EF4-FFF2-40B4-BE49-F238E27FC236}">
                <a16:creationId xmlns:a16="http://schemas.microsoft.com/office/drawing/2014/main" id="{248120E1-597F-DE47-93B7-428ECCEDCBB4}"/>
              </a:ext>
            </a:extLst>
          </p:cNvPr>
          <p:cNvSpPr/>
          <p:nvPr userDrawn="1"/>
        </p:nvSpPr>
        <p:spPr>
          <a:xfrm rot="18900000">
            <a:off x="-8601" y="-269555"/>
            <a:ext cx="1559142" cy="155914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latin typeface="Arial" panose="020B0604020202020204" pitchFamily="34" charset="0"/>
              </a:rPr>
              <a:t>    </a:t>
            </a:r>
          </a:p>
        </p:txBody>
      </p:sp>
      <p:sp>
        <p:nvSpPr>
          <p:cNvPr id="2" name="Title Placeholder 1"/>
          <p:cNvSpPr>
            <a:spLocks noGrp="1"/>
          </p:cNvSpPr>
          <p:nvPr>
            <p:ph type="title"/>
          </p:nvPr>
        </p:nvSpPr>
        <p:spPr>
          <a:xfrm>
            <a:off x="628650" y="195631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3051689"/>
            <a:ext cx="7886700" cy="14929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Arial" panose="020B0604020202020204" pitchFamily="34" charset="0"/>
              </a:defRPr>
            </a:lvl1pPr>
          </a:lstStyle>
          <a:p>
            <a:fld id="{F6E30BEA-BBC6-C64E-B9D0-92F27F189F89}" type="slidenum">
              <a:rPr lang="en-US" smtClean="0"/>
              <a:pPr/>
              <a:t>‹#›</a:t>
            </a:fld>
            <a:endParaRPr lang="en-US" dirty="0"/>
          </a:p>
        </p:txBody>
      </p:sp>
      <p:pic>
        <p:nvPicPr>
          <p:cNvPr id="10" name="Picture 9">
            <a:extLst>
              <a:ext uri="{FF2B5EF4-FFF2-40B4-BE49-F238E27FC236}">
                <a16:creationId xmlns:a16="http://schemas.microsoft.com/office/drawing/2014/main" id="{ED3291F0-40CD-F84C-B12E-75F1D5402822}"/>
              </a:ext>
            </a:extLst>
          </p:cNvPr>
          <p:cNvPicPr>
            <a:picLocks noChangeAspect="1"/>
          </p:cNvPicPr>
          <p:nvPr userDrawn="1"/>
        </p:nvPicPr>
        <p:blipFill>
          <a:blip r:embed="rId3"/>
          <a:stretch>
            <a:fillRect/>
          </a:stretch>
        </p:blipFill>
        <p:spPr>
          <a:xfrm>
            <a:off x="312234" y="345411"/>
            <a:ext cx="921879" cy="349162"/>
          </a:xfrm>
          <a:prstGeom prst="rect">
            <a:avLst/>
          </a:prstGeom>
        </p:spPr>
      </p:pic>
    </p:spTree>
    <p:extLst>
      <p:ext uri="{BB962C8B-B14F-4D97-AF65-F5344CB8AC3E}">
        <p14:creationId xmlns:p14="http://schemas.microsoft.com/office/powerpoint/2010/main" val="3388715831"/>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685800" rtl="0" eaLnBrk="1" latinLnBrk="0" hangingPunct="1">
        <a:lnSpc>
          <a:spcPct val="90000"/>
        </a:lnSpc>
        <a:spcBef>
          <a:spcPct val="0"/>
        </a:spcBef>
        <a:buNone/>
        <a:defRPr sz="3300" b="0" i="0" kern="1200">
          <a:solidFill>
            <a:schemeClr val="tx1"/>
          </a:solidFill>
          <a:latin typeface="Arial" panose="020B0604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accent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accent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accent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accent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0428D48-C3AF-074C-8234-8E08F80482D8}"/>
              </a:ext>
            </a:extLst>
          </p:cNvPr>
          <p:cNvSpPr/>
          <p:nvPr userDrawn="1"/>
        </p:nvSpPr>
        <p:spPr>
          <a:xfrm>
            <a:off x="0" y="0"/>
            <a:ext cx="9144000" cy="5137570"/>
          </a:xfrm>
          <a:prstGeom prst="rect">
            <a:avLst/>
          </a:prstGeom>
          <a:pattFill prst="pct20">
            <a:fgClr>
              <a:schemeClr val="bg1"/>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b="0" i="0" dirty="0">
              <a:latin typeface="Arial" panose="020B0604020202020204" pitchFamily="34" charset="0"/>
            </a:endParaRPr>
          </a:p>
        </p:txBody>
      </p:sp>
      <p:sp>
        <p:nvSpPr>
          <p:cNvPr id="4" name="Rectangle 3">
            <a:extLst>
              <a:ext uri="{FF2B5EF4-FFF2-40B4-BE49-F238E27FC236}">
                <a16:creationId xmlns:a16="http://schemas.microsoft.com/office/drawing/2014/main" id="{5AC355EF-A8CB-1C49-A255-091D832B2408}"/>
              </a:ext>
            </a:extLst>
          </p:cNvPr>
          <p:cNvSpPr/>
          <p:nvPr userDrawn="1"/>
        </p:nvSpPr>
        <p:spPr>
          <a:xfrm>
            <a:off x="0" y="5930"/>
            <a:ext cx="9144000" cy="5137570"/>
          </a:xfrm>
          <a:prstGeom prst="rect">
            <a:avLst/>
          </a:prstGeom>
          <a:solidFill>
            <a:schemeClr val="accent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8" name="Rounded Rectangle 7">
            <a:extLst>
              <a:ext uri="{FF2B5EF4-FFF2-40B4-BE49-F238E27FC236}">
                <a16:creationId xmlns:a16="http://schemas.microsoft.com/office/drawing/2014/main" id="{881753BD-0891-7B49-8660-7B5787495449}"/>
              </a:ext>
            </a:extLst>
          </p:cNvPr>
          <p:cNvSpPr/>
          <p:nvPr userDrawn="1"/>
        </p:nvSpPr>
        <p:spPr>
          <a:xfrm rot="18900000">
            <a:off x="-8601" y="-269555"/>
            <a:ext cx="1559142" cy="155914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latin typeface="Arial" panose="020B0604020202020204" pitchFamily="34" charset="0"/>
              </a:rPr>
              <a:t>    </a:t>
            </a:r>
          </a:p>
        </p:txBody>
      </p:sp>
      <p:sp>
        <p:nvSpPr>
          <p:cNvPr id="2" name="Title Placeholder 1"/>
          <p:cNvSpPr>
            <a:spLocks noGrp="1"/>
          </p:cNvSpPr>
          <p:nvPr>
            <p:ph type="title"/>
          </p:nvPr>
        </p:nvSpPr>
        <p:spPr>
          <a:xfrm>
            <a:off x="628650" y="1476375"/>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2571750"/>
            <a:ext cx="7886700" cy="14929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bg1"/>
                </a:solidFill>
                <a:latin typeface="Arial" panose="020B0604020202020204" pitchFamily="34" charset="0"/>
              </a:defRPr>
            </a:lvl1pPr>
          </a:lstStyle>
          <a:p>
            <a:fld id="{F6E30BEA-BBC6-C64E-B9D0-92F27F189F89}" type="slidenum">
              <a:rPr lang="en-US" smtClean="0"/>
              <a:pPr/>
              <a:t>‹#›</a:t>
            </a:fld>
            <a:endParaRPr lang="en-US" dirty="0"/>
          </a:p>
        </p:txBody>
      </p:sp>
      <p:pic>
        <p:nvPicPr>
          <p:cNvPr id="14" name="Picture 13">
            <a:extLst>
              <a:ext uri="{FF2B5EF4-FFF2-40B4-BE49-F238E27FC236}">
                <a16:creationId xmlns:a16="http://schemas.microsoft.com/office/drawing/2014/main" id="{628BB52D-62D8-214F-8037-4B0D4E94B3D7}"/>
              </a:ext>
            </a:extLst>
          </p:cNvPr>
          <p:cNvPicPr>
            <a:picLocks noChangeAspect="1"/>
          </p:cNvPicPr>
          <p:nvPr userDrawn="1"/>
        </p:nvPicPr>
        <p:blipFill>
          <a:blip r:embed="rId6"/>
          <a:stretch>
            <a:fillRect/>
          </a:stretch>
        </p:blipFill>
        <p:spPr>
          <a:xfrm>
            <a:off x="312234" y="348603"/>
            <a:ext cx="921879" cy="348445"/>
          </a:xfrm>
          <a:prstGeom prst="rect">
            <a:avLst/>
          </a:prstGeom>
        </p:spPr>
      </p:pic>
    </p:spTree>
    <p:extLst>
      <p:ext uri="{BB962C8B-B14F-4D97-AF65-F5344CB8AC3E}">
        <p14:creationId xmlns:p14="http://schemas.microsoft.com/office/powerpoint/2010/main" val="85111588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9" r:id="rId4"/>
  </p:sldLayoutIdLst>
  <p:txStyles>
    <p:titleStyle>
      <a:lvl1pPr algn="l" defTabSz="685800" rtl="0" eaLnBrk="1" latinLnBrk="0" hangingPunct="1">
        <a:lnSpc>
          <a:spcPct val="90000"/>
        </a:lnSpc>
        <a:spcBef>
          <a:spcPct val="0"/>
        </a:spcBef>
        <a:buNone/>
        <a:defRPr sz="3300" b="0" i="0" kern="1200">
          <a:solidFill>
            <a:schemeClr val="bg1"/>
          </a:solidFill>
          <a:latin typeface="Arial" panose="020B0604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bg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bg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bg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bg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bg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68D9-45D0-C7A2-368B-6E2F730FAE42}"/>
              </a:ext>
            </a:extLst>
          </p:cNvPr>
          <p:cNvSpPr>
            <a:spLocks noGrp="1"/>
          </p:cNvSpPr>
          <p:nvPr>
            <p:ph type="ctrTitle"/>
          </p:nvPr>
        </p:nvSpPr>
        <p:spPr>
          <a:xfrm>
            <a:off x="1143000" y="1803862"/>
            <a:ext cx="6858000" cy="828609"/>
          </a:xfrm>
        </p:spPr>
        <p:txBody>
          <a:bodyPr>
            <a:noAutofit/>
          </a:bodyPr>
          <a:lstStyle/>
          <a:p>
            <a:r>
              <a:rPr lang="en-US" sz="4800" dirty="0"/>
              <a:t>Competency-Based Medical Education</a:t>
            </a:r>
          </a:p>
        </p:txBody>
      </p:sp>
    </p:spTree>
    <p:extLst>
      <p:ext uri="{BB962C8B-B14F-4D97-AF65-F5344CB8AC3E}">
        <p14:creationId xmlns:p14="http://schemas.microsoft.com/office/powerpoint/2010/main" val="1675659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latin typeface="Century Gothic" panose="020B0502020202020204" pitchFamily="34" charset="0"/>
              </a:rPr>
              <a:t>CBME: Phase 2</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278372"/>
            <a:ext cx="8250174" cy="3120390"/>
          </a:xfrm>
        </p:spPr>
        <p:txBody>
          <a:bodyPr/>
          <a:lstStyle/>
          <a:p>
            <a:pPr marL="0" indent="0">
              <a:buNone/>
            </a:pPr>
            <a:r>
              <a:rPr lang="en-US" sz="2700" dirty="0">
                <a:solidFill>
                  <a:schemeClr val="tx1"/>
                </a:solidFill>
                <a:latin typeface="Helvetica" panose="020B0604020202020204" pitchFamily="34" charset="0"/>
                <a:cs typeface="Helvetica" panose="020B0604020202020204" pitchFamily="34" charset="0"/>
              </a:rPr>
              <a:t>New proposal for two-year project</a:t>
            </a:r>
          </a:p>
          <a:p>
            <a:pPr marL="0" indent="0">
              <a:buNone/>
            </a:pPr>
            <a:endParaRPr lang="en-US" dirty="0">
              <a:solidFill>
                <a:schemeClr val="tx1"/>
              </a:solidFill>
              <a:latin typeface="Helvetica" panose="020B0604020202020204" pitchFamily="34" charset="0"/>
              <a:cs typeface="Helvetica" panose="020B0604020202020204" pitchFamily="34" charset="0"/>
            </a:endParaRPr>
          </a:p>
          <a:p>
            <a:pPr marL="0" indent="0">
              <a:buNone/>
            </a:pPr>
            <a:r>
              <a:rPr lang="en-US" sz="2700" dirty="0">
                <a:solidFill>
                  <a:schemeClr val="tx1"/>
                </a:solidFill>
                <a:latin typeface="Helvetica" panose="020B0604020202020204" pitchFamily="34" charset="0"/>
                <a:cs typeface="Helvetica" panose="020B0604020202020204" pitchFamily="34" charset="0"/>
              </a:rPr>
              <a:t>Objective: Support family medicine residency programs in their transition to competency-based medical education</a:t>
            </a:r>
          </a:p>
        </p:txBody>
      </p:sp>
    </p:spTree>
    <p:extLst>
      <p:ext uri="{BB962C8B-B14F-4D97-AF65-F5344CB8AC3E}">
        <p14:creationId xmlns:p14="http://schemas.microsoft.com/office/powerpoint/2010/main" val="2977385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latin typeface="Century Gothic" panose="020B0502020202020204" pitchFamily="34" charset="0"/>
              </a:rPr>
              <a:t>CBME: Phase 2</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278372"/>
            <a:ext cx="8512169" cy="3120390"/>
          </a:xfrm>
        </p:spPr>
        <p:txBody>
          <a:bodyPr>
            <a:normAutofit fontScale="92500"/>
          </a:bodyPr>
          <a:lstStyle/>
          <a:p>
            <a:pPr>
              <a:spcAft>
                <a:spcPts val="375"/>
              </a:spcAft>
            </a:pPr>
            <a:r>
              <a:rPr lang="en-US" sz="2400" dirty="0">
                <a:solidFill>
                  <a:schemeClr val="tx1"/>
                </a:solidFill>
                <a:latin typeface="Helvetica" panose="020B0604020202020204" pitchFamily="34" charset="0"/>
                <a:cs typeface="Helvetica" panose="020B0604020202020204" pitchFamily="34" charset="0"/>
              </a:rPr>
              <a:t>From September 2023 through August 2025, STFM will, in concert with other organizations,:</a:t>
            </a:r>
          </a:p>
          <a:p>
            <a:pPr lvl="1">
              <a:spcAft>
                <a:spcPts val="375"/>
              </a:spcAft>
            </a:pPr>
            <a:r>
              <a:rPr lang="en-US" sz="2400" dirty="0">
                <a:solidFill>
                  <a:schemeClr val="tx1"/>
                </a:solidFill>
                <a:latin typeface="Helvetica" panose="020B0604020202020204" pitchFamily="34" charset="0"/>
                <a:cs typeface="Helvetica" panose="020B0604020202020204" pitchFamily="34" charset="0"/>
              </a:rPr>
              <a:t>Work with a technology vendor to develop and help residency programs implement a mobile app to record observations of residents</a:t>
            </a:r>
          </a:p>
          <a:p>
            <a:pPr lvl="1">
              <a:spcAft>
                <a:spcPts val="375"/>
              </a:spcAft>
            </a:pPr>
            <a:r>
              <a:rPr lang="en-US" sz="2400" dirty="0">
                <a:solidFill>
                  <a:schemeClr val="tx1"/>
                </a:solidFill>
                <a:latin typeface="Helvetica" panose="020B0604020202020204" pitchFamily="34" charset="0"/>
                <a:cs typeface="Helvetica" panose="020B0604020202020204" pitchFamily="34" charset="0"/>
              </a:rPr>
              <a:t>Train faculty on CBME strategies and tools</a:t>
            </a:r>
          </a:p>
          <a:p>
            <a:pPr lvl="1">
              <a:spcAft>
                <a:spcPts val="375"/>
              </a:spcAft>
            </a:pPr>
            <a:r>
              <a:rPr lang="en-US" sz="2400" dirty="0">
                <a:solidFill>
                  <a:schemeClr val="tx1"/>
                </a:solidFill>
                <a:latin typeface="Helvetica" panose="020B0604020202020204" pitchFamily="34" charset="0"/>
                <a:cs typeface="Helvetica" panose="020B0604020202020204" pitchFamily="34" charset="0"/>
              </a:rPr>
              <a:t>Support development of a CBME Residency Learning Network</a:t>
            </a:r>
          </a:p>
          <a:p>
            <a:pPr lvl="1">
              <a:spcAft>
                <a:spcPts val="375"/>
              </a:spcAft>
            </a:pPr>
            <a:r>
              <a:rPr lang="en-US" sz="2400" dirty="0">
                <a:solidFill>
                  <a:schemeClr val="tx1"/>
                </a:solidFill>
                <a:latin typeface="Helvetica" panose="020B0604020202020204" pitchFamily="34" charset="0"/>
                <a:cs typeface="Helvetica" panose="020B0604020202020204" pitchFamily="34" charset="0"/>
              </a:rPr>
              <a:t>Conduct a pilot project</a:t>
            </a:r>
          </a:p>
        </p:txBody>
      </p:sp>
    </p:spTree>
    <p:extLst>
      <p:ext uri="{BB962C8B-B14F-4D97-AF65-F5344CB8AC3E}">
        <p14:creationId xmlns:p14="http://schemas.microsoft.com/office/powerpoint/2010/main" val="1487155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a:xfrm>
            <a:off x="596347" y="384048"/>
            <a:ext cx="7832035" cy="761238"/>
          </a:xfrm>
        </p:spPr>
        <p:txBody>
          <a:bodyPr/>
          <a:lstStyle/>
          <a:p>
            <a:r>
              <a:rPr lang="en-US" sz="3000" dirty="0">
                <a:solidFill>
                  <a:srgbClr val="0070C0"/>
                </a:solidFill>
                <a:latin typeface="Century Gothic" panose="020B0502020202020204" pitchFamily="34" charset="0"/>
              </a:rPr>
              <a:t>Tactic 1: Work with a technology vendor</a:t>
            </a:r>
            <a:endParaRPr lang="en-US" sz="3000" dirty="0">
              <a:solidFill>
                <a:srgbClr val="0070C0"/>
              </a:solidFill>
            </a:endParaRPr>
          </a:p>
        </p:txBody>
      </p:sp>
      <p:pic>
        <p:nvPicPr>
          <p:cNvPr id="6" name="Picture 5">
            <a:extLst>
              <a:ext uri="{FF2B5EF4-FFF2-40B4-BE49-F238E27FC236}">
                <a16:creationId xmlns:a16="http://schemas.microsoft.com/office/drawing/2014/main" id="{8A6FEC42-4CEE-BB14-A87E-B1AD9B1E4616}"/>
              </a:ext>
            </a:extLst>
          </p:cNvPr>
          <p:cNvPicPr>
            <a:picLocks noChangeAspect="1"/>
          </p:cNvPicPr>
          <p:nvPr/>
        </p:nvPicPr>
        <p:blipFill>
          <a:blip r:embed="rId3"/>
          <a:stretch>
            <a:fillRect/>
          </a:stretch>
        </p:blipFill>
        <p:spPr>
          <a:xfrm>
            <a:off x="2119492" y="1476083"/>
            <a:ext cx="4543073" cy="2544120"/>
          </a:xfrm>
          <a:prstGeom prst="rect">
            <a:avLst/>
          </a:prstGeom>
        </p:spPr>
      </p:pic>
    </p:spTree>
    <p:extLst>
      <p:ext uri="{BB962C8B-B14F-4D97-AF65-F5344CB8AC3E}">
        <p14:creationId xmlns:p14="http://schemas.microsoft.com/office/powerpoint/2010/main" val="833473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a:xfrm>
            <a:off x="596347" y="384048"/>
            <a:ext cx="7832035" cy="761238"/>
          </a:xfrm>
        </p:spPr>
        <p:txBody>
          <a:bodyPr>
            <a:normAutofit fontScale="90000"/>
          </a:bodyPr>
          <a:lstStyle/>
          <a:p>
            <a:r>
              <a:rPr lang="en-US" sz="3000" dirty="0">
                <a:solidFill>
                  <a:srgbClr val="0070C0"/>
                </a:solidFill>
                <a:latin typeface="Century Gothic" panose="020B0502020202020204" pitchFamily="34" charset="0"/>
              </a:rPr>
              <a:t>Tactic 2: Train family medicine faculty and residents</a:t>
            </a:r>
            <a:endParaRPr lang="en-US" sz="3000" dirty="0">
              <a:solidFill>
                <a:srgbClr val="0070C0"/>
              </a:solidFill>
            </a:endParaRPr>
          </a:p>
        </p:txBody>
      </p:sp>
      <p:sp>
        <p:nvSpPr>
          <p:cNvPr id="3" name="Content Placeholder 2">
            <a:extLst>
              <a:ext uri="{FF2B5EF4-FFF2-40B4-BE49-F238E27FC236}">
                <a16:creationId xmlns:a16="http://schemas.microsoft.com/office/drawing/2014/main" id="{E228DE2D-C976-BEA9-3A5B-1405CCA83412}"/>
              </a:ext>
            </a:extLst>
          </p:cNvPr>
          <p:cNvSpPr>
            <a:spLocks noGrp="1"/>
          </p:cNvSpPr>
          <p:nvPr>
            <p:ph idx="1"/>
          </p:nvPr>
        </p:nvSpPr>
        <p:spPr>
          <a:xfrm>
            <a:off x="363474" y="1447337"/>
            <a:ext cx="8250174" cy="3120390"/>
          </a:xfrm>
        </p:spPr>
        <p:txBody>
          <a:bodyPr/>
          <a:lstStyle/>
          <a:p>
            <a:pPr algn="l"/>
            <a:r>
              <a:rPr lang="en-US" sz="2400" dirty="0">
                <a:solidFill>
                  <a:schemeClr val="tx1"/>
                </a:solidFill>
                <a:latin typeface="Helvetica" panose="020B0604020202020204" pitchFamily="34" charset="0"/>
                <a:cs typeface="Helvetica" panose="020B0604020202020204" pitchFamily="34" charset="0"/>
              </a:rPr>
              <a:t>Conference presentations (</a:t>
            </a:r>
            <a:r>
              <a:rPr lang="en-US" sz="2400" dirty="0" err="1">
                <a:solidFill>
                  <a:schemeClr val="tx1"/>
                </a:solidFill>
                <a:latin typeface="Helvetica" panose="020B0604020202020204" pitchFamily="34" charset="0"/>
                <a:cs typeface="Helvetica" panose="020B0604020202020204" pitchFamily="34" charset="0"/>
              </a:rPr>
              <a:t>Precon</a:t>
            </a:r>
            <a:r>
              <a:rPr lang="en-US" sz="2400" dirty="0">
                <a:solidFill>
                  <a:schemeClr val="tx1"/>
                </a:solidFill>
                <a:latin typeface="Helvetica" panose="020B0604020202020204" pitchFamily="34" charset="0"/>
                <a:cs typeface="Helvetica" panose="020B0604020202020204" pitchFamily="34" charset="0"/>
              </a:rPr>
              <a:t> at STFM Annual by 2025)</a:t>
            </a:r>
          </a:p>
          <a:p>
            <a:r>
              <a:rPr lang="en-US" sz="2400" dirty="0">
                <a:solidFill>
                  <a:schemeClr val="tx1"/>
                </a:solidFill>
                <a:latin typeface="Helvetica" panose="020B0604020202020204" pitchFamily="34" charset="0"/>
                <a:cs typeface="Helvetica" panose="020B0604020202020204" pitchFamily="34" charset="0"/>
              </a:rPr>
              <a:t>Webinar series/town halls</a:t>
            </a:r>
          </a:p>
          <a:p>
            <a:pPr algn="l"/>
            <a:r>
              <a:rPr lang="en-US" sz="2400" dirty="0">
                <a:solidFill>
                  <a:schemeClr val="tx1"/>
                </a:solidFill>
                <a:latin typeface="Helvetica" panose="020B0604020202020204" pitchFamily="34" charset="0"/>
                <a:cs typeface="Helvetica" panose="020B0604020202020204" pitchFamily="34" charset="0"/>
              </a:rPr>
              <a:t>Adding CBME in more STFM content</a:t>
            </a:r>
          </a:p>
          <a:p>
            <a:pPr lvl="1"/>
            <a:r>
              <a:rPr lang="en-US" sz="2100" dirty="0">
                <a:solidFill>
                  <a:schemeClr val="tx1"/>
                </a:solidFill>
                <a:latin typeface="Helvetica" panose="020B0604020202020204" pitchFamily="34" charset="0"/>
                <a:cs typeface="Helvetica" panose="020B0604020202020204" pitchFamily="34" charset="0"/>
              </a:rPr>
              <a:t>through Faculty Development Delivered</a:t>
            </a:r>
          </a:p>
          <a:p>
            <a:pPr lvl="1"/>
            <a:r>
              <a:rPr lang="en-US" sz="2100" dirty="0">
                <a:solidFill>
                  <a:schemeClr val="tx1"/>
                </a:solidFill>
                <a:latin typeface="Helvetica" panose="020B0604020202020204" pitchFamily="34" charset="0"/>
                <a:cs typeface="Helvetica" panose="020B0604020202020204" pitchFamily="34" charset="0"/>
              </a:rPr>
              <a:t>through CBME experts in STFM’s Learning Network’s Speaker’s Bureau</a:t>
            </a:r>
          </a:p>
          <a:p>
            <a:pPr lvl="1"/>
            <a:r>
              <a:rPr lang="en-US" sz="2100" dirty="0">
                <a:solidFill>
                  <a:schemeClr val="tx1"/>
                </a:solidFill>
                <a:latin typeface="Helvetica" panose="020B0604020202020204" pitchFamily="34" charset="0"/>
                <a:cs typeface="Helvetica" panose="020B0604020202020204" pitchFamily="34" charset="0"/>
              </a:rPr>
              <a:t>through publications</a:t>
            </a:r>
          </a:p>
        </p:txBody>
      </p:sp>
    </p:spTree>
    <p:extLst>
      <p:ext uri="{BB962C8B-B14F-4D97-AF65-F5344CB8AC3E}">
        <p14:creationId xmlns:p14="http://schemas.microsoft.com/office/powerpoint/2010/main" val="91610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a:xfrm>
            <a:off x="628650" y="407009"/>
            <a:ext cx="7886700" cy="994172"/>
          </a:xfrm>
        </p:spPr>
        <p:txBody>
          <a:bodyPr>
            <a:normAutofit/>
          </a:bodyPr>
          <a:lstStyle/>
          <a:p>
            <a:r>
              <a:rPr lang="en-US" sz="3000" dirty="0">
                <a:solidFill>
                  <a:srgbClr val="0070C0"/>
                </a:solidFill>
                <a:latin typeface="Century Gothic" panose="020B0502020202020204" pitchFamily="34" charset="0"/>
              </a:rPr>
              <a:t>Tactic 3: Support the development of an STFM CBME Collaborative</a:t>
            </a:r>
            <a:endParaRPr lang="en-US" sz="3000" dirty="0">
              <a:solidFill>
                <a:srgbClr val="0070C0"/>
              </a:solidFill>
            </a:endParaRPr>
          </a:p>
        </p:txBody>
      </p:sp>
      <p:pic>
        <p:nvPicPr>
          <p:cNvPr id="4" name="Picture 3">
            <a:extLst>
              <a:ext uri="{FF2B5EF4-FFF2-40B4-BE49-F238E27FC236}">
                <a16:creationId xmlns:a16="http://schemas.microsoft.com/office/drawing/2014/main" id="{DE7216B5-C6DA-4B05-A563-C6936CD3A308}"/>
              </a:ext>
            </a:extLst>
          </p:cNvPr>
          <p:cNvPicPr>
            <a:picLocks noChangeAspect="1"/>
          </p:cNvPicPr>
          <p:nvPr/>
        </p:nvPicPr>
        <p:blipFill>
          <a:blip r:embed="rId3"/>
          <a:stretch>
            <a:fillRect/>
          </a:stretch>
        </p:blipFill>
        <p:spPr>
          <a:xfrm>
            <a:off x="648660" y="1955053"/>
            <a:ext cx="7524463" cy="1432616"/>
          </a:xfrm>
          <a:prstGeom prst="rect">
            <a:avLst/>
          </a:prstGeom>
        </p:spPr>
      </p:pic>
    </p:spTree>
    <p:extLst>
      <p:ext uri="{BB962C8B-B14F-4D97-AF65-F5344CB8AC3E}">
        <p14:creationId xmlns:p14="http://schemas.microsoft.com/office/powerpoint/2010/main" val="3855328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latin typeface="Century Gothic" panose="020B0502020202020204" pitchFamily="34" charset="0"/>
              </a:rPr>
              <a:t>Tactic 4: Pilot project</a:t>
            </a:r>
            <a:br>
              <a:rPr lang="en-US" sz="3000" dirty="0">
                <a:solidFill>
                  <a:srgbClr val="0070C0"/>
                </a:solidFill>
                <a:latin typeface="Century Gothic" panose="020B0502020202020204" pitchFamily="34" charset="0"/>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4EF9D67D-7DE1-C3C1-0A7B-643BEE02C10C}"/>
              </a:ext>
            </a:extLst>
          </p:cNvPr>
          <p:cNvSpPr>
            <a:spLocks noGrp="1"/>
          </p:cNvSpPr>
          <p:nvPr>
            <p:ph idx="1"/>
          </p:nvPr>
        </p:nvSpPr>
        <p:spPr>
          <a:xfrm>
            <a:off x="363474" y="1278372"/>
            <a:ext cx="8250174" cy="3120390"/>
          </a:xfrm>
        </p:spPr>
        <p:txBody>
          <a:bodyPr/>
          <a:lstStyle/>
          <a:p>
            <a:pPr algn="l"/>
            <a:r>
              <a:rPr lang="en-US" sz="2250" dirty="0">
                <a:solidFill>
                  <a:schemeClr val="tx1"/>
                </a:solidFill>
                <a:latin typeface="Helvetica" panose="020B0604020202020204" pitchFamily="34" charset="0"/>
                <a:cs typeface="Helvetica" panose="020B0604020202020204" pitchFamily="34" charset="0"/>
              </a:rPr>
              <a:t>Program directors and residency coordinators from up to 25 residency programs</a:t>
            </a:r>
          </a:p>
          <a:p>
            <a:pPr algn="l"/>
            <a:r>
              <a:rPr lang="en-US" sz="2250" dirty="0">
                <a:solidFill>
                  <a:schemeClr val="tx1"/>
                </a:solidFill>
                <a:latin typeface="Helvetica" panose="020B0604020202020204" pitchFamily="34" charset="0"/>
                <a:cs typeface="Helvetica" panose="020B0604020202020204" pitchFamily="34" charset="0"/>
              </a:rPr>
              <a:t>One 2-day in-person session, one 1-day in-person session, and five virtual training/collaboration sessions</a:t>
            </a:r>
          </a:p>
          <a:p>
            <a:pPr algn="l"/>
            <a:r>
              <a:rPr lang="en-US" sz="2250" dirty="0">
                <a:solidFill>
                  <a:schemeClr val="tx1"/>
                </a:solidFill>
                <a:latin typeface="Helvetica" panose="020B0604020202020204" pitchFamily="34" charset="0"/>
                <a:cs typeface="Helvetica" panose="020B0604020202020204" pitchFamily="34" charset="0"/>
              </a:rPr>
              <a:t>Implement the New Innovations mobile app, the STFM ILP, other assessments and strategies</a:t>
            </a:r>
          </a:p>
          <a:p>
            <a:r>
              <a:rPr lang="en-US" sz="2250" dirty="0">
                <a:solidFill>
                  <a:schemeClr val="tx1"/>
                </a:solidFill>
                <a:latin typeface="Helvetica" panose="020B0604020202020204" pitchFamily="34" charset="0"/>
                <a:cs typeface="Helvetica" panose="020B0604020202020204" pitchFamily="34" charset="0"/>
              </a:rPr>
              <a:t>IRB-approved study of the effectiveness of this training </a:t>
            </a:r>
          </a:p>
          <a:p>
            <a:pPr algn="l"/>
            <a:endParaRPr lang="en-US" sz="225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275599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DAEE8-6D97-D048-ADDC-1826815DDC49}"/>
              </a:ext>
            </a:extLst>
          </p:cNvPr>
          <p:cNvSpPr>
            <a:spLocks noGrp="1"/>
          </p:cNvSpPr>
          <p:nvPr>
            <p:ph type="title"/>
          </p:nvPr>
        </p:nvSpPr>
        <p:spPr/>
        <p:txBody>
          <a:bodyPr>
            <a:noAutofit/>
          </a:bodyPr>
          <a:lstStyle/>
          <a:p>
            <a:r>
              <a:rPr lang="en-US" sz="6000" dirty="0"/>
              <a:t>Questions? </a:t>
            </a:r>
            <a:br>
              <a:rPr lang="en-US" sz="6000" dirty="0"/>
            </a:br>
            <a:br>
              <a:rPr lang="en-US" sz="6000" dirty="0"/>
            </a:br>
            <a:r>
              <a:rPr lang="en-US" sz="6000" dirty="0"/>
              <a:t>Feedback on </a:t>
            </a:r>
            <a:br>
              <a:rPr lang="en-US" sz="6000" dirty="0"/>
            </a:br>
            <a:r>
              <a:rPr lang="en-US" sz="6000" dirty="0"/>
              <a:t>Next Steps?</a:t>
            </a:r>
          </a:p>
        </p:txBody>
      </p:sp>
    </p:spTree>
    <p:extLst>
      <p:ext uri="{BB962C8B-B14F-4D97-AF65-F5344CB8AC3E}">
        <p14:creationId xmlns:p14="http://schemas.microsoft.com/office/powerpoint/2010/main" val="279366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5E73F-B84C-EC6E-1748-24A9717A7D95}"/>
              </a:ext>
            </a:extLst>
          </p:cNvPr>
          <p:cNvSpPr>
            <a:spLocks noGrp="1"/>
          </p:cNvSpPr>
          <p:nvPr>
            <p:ph type="title"/>
          </p:nvPr>
        </p:nvSpPr>
        <p:spPr/>
        <p:txBody>
          <a:bodyPr>
            <a:normAutofit fontScale="90000"/>
          </a:bodyPr>
          <a:lstStyle/>
          <a:p>
            <a:r>
              <a:rPr lang="en-US" sz="4500" dirty="0">
                <a:solidFill>
                  <a:srgbClr val="0070C0"/>
                </a:solidFill>
                <a:cs typeface="Helvetica" panose="020B0604020202020204" pitchFamily="34" charset="0"/>
              </a:rPr>
              <a:t>Background:</a:t>
            </a:r>
            <a:br>
              <a:rPr lang="en-US" sz="4500" dirty="0">
                <a:cs typeface="Helvetica" panose="020B0604020202020204" pitchFamily="34" charset="0"/>
              </a:rPr>
            </a:br>
            <a:endParaRPr lang="en-US" dirty="0">
              <a:cs typeface="Helvetica" panose="020B0604020202020204" pitchFamily="34" charset="0"/>
            </a:endParaRPr>
          </a:p>
        </p:txBody>
      </p:sp>
      <p:sp>
        <p:nvSpPr>
          <p:cNvPr id="3" name="Content Placeholder 2">
            <a:extLst>
              <a:ext uri="{FF2B5EF4-FFF2-40B4-BE49-F238E27FC236}">
                <a16:creationId xmlns:a16="http://schemas.microsoft.com/office/drawing/2014/main" id="{C0E4ED0A-9274-8CF9-E0F0-CA1E5B6B963E}"/>
              </a:ext>
            </a:extLst>
          </p:cNvPr>
          <p:cNvSpPr>
            <a:spLocks noGrp="1"/>
          </p:cNvSpPr>
          <p:nvPr>
            <p:ph idx="1"/>
          </p:nvPr>
        </p:nvSpPr>
        <p:spPr>
          <a:xfrm>
            <a:off x="363474" y="1282147"/>
            <a:ext cx="8250174" cy="3196127"/>
          </a:xfrm>
        </p:spPr>
        <p:txBody>
          <a:bodyPr>
            <a:normAutofit lnSpcReduction="10000"/>
          </a:bodyPr>
          <a:lstStyle/>
          <a:p>
            <a:pPr marL="41148" indent="0">
              <a:buNone/>
            </a:pPr>
            <a:r>
              <a:rPr lang="en-US" dirty="0">
                <a:solidFill>
                  <a:schemeClr val="tx1"/>
                </a:solidFill>
                <a:latin typeface="Helvetica" panose="020B0604020202020204" pitchFamily="34" charset="0"/>
                <a:cs typeface="Helvetica" panose="020B0604020202020204" pitchFamily="34" charset="0"/>
              </a:rPr>
              <a:t>In August 2022, the ABFM Foundation awarded STFM a grant to support the development phase of a multi-year project to equip residency programs to deliver competency-based education and assessment. </a:t>
            </a:r>
          </a:p>
          <a:p>
            <a:endParaRPr lang="en-US" sz="1200" dirty="0">
              <a:solidFill>
                <a:schemeClr val="tx1"/>
              </a:solidFill>
              <a:latin typeface="Helvetica" panose="020B0604020202020204" pitchFamily="34" charset="0"/>
              <a:cs typeface="Helvetica" panose="020B0604020202020204" pitchFamily="34" charset="0"/>
            </a:endParaRPr>
          </a:p>
          <a:p>
            <a:pPr marL="41148" indent="0">
              <a:buNone/>
            </a:pPr>
            <a:r>
              <a:rPr lang="en-US" dirty="0">
                <a:solidFill>
                  <a:schemeClr val="tx1"/>
                </a:solidFill>
                <a:latin typeface="Helvetica" panose="020B0604020202020204" pitchFamily="34" charset="0"/>
                <a:cs typeface="Helvetica" panose="020B0604020202020204" pitchFamily="34" charset="0"/>
              </a:rPr>
              <a:t>STFM committed to:</a:t>
            </a:r>
          </a:p>
          <a:p>
            <a:pPr marL="514350" indent="-342900">
              <a:buFont typeface="Wingdings" panose="05000000000000000000" pitchFamily="2" charset="2"/>
              <a:buChar char="ü"/>
            </a:pPr>
            <a:r>
              <a:rPr lang="en-US" dirty="0">
                <a:solidFill>
                  <a:schemeClr val="tx1"/>
                </a:solidFill>
                <a:latin typeface="Helvetica" panose="020B0604020202020204" pitchFamily="34" charset="0"/>
                <a:cs typeface="Helvetica" panose="020B0604020202020204" pitchFamily="34" charset="0"/>
              </a:rPr>
              <a:t>Conducting a consensus-building Summit</a:t>
            </a:r>
          </a:p>
          <a:p>
            <a:pPr marL="514350" indent="-342900">
              <a:buFont typeface="Wingdings" panose="05000000000000000000" pitchFamily="2" charset="2"/>
              <a:buChar char="ü"/>
            </a:pPr>
            <a:r>
              <a:rPr lang="en-US" dirty="0">
                <a:solidFill>
                  <a:schemeClr val="tx1"/>
                </a:solidFill>
                <a:latin typeface="Helvetica" panose="020B0604020202020204" pitchFamily="34" charset="0"/>
                <a:cs typeface="Helvetica" panose="020B0604020202020204" pitchFamily="34" charset="0"/>
              </a:rPr>
              <a:t>Launching a task force to develop strategies and resources to improve CBME</a:t>
            </a:r>
          </a:p>
          <a:p>
            <a:pPr marL="514350" indent="-342900">
              <a:buFont typeface="Wingdings" panose="05000000000000000000" pitchFamily="2" charset="2"/>
              <a:buChar char="ü"/>
            </a:pPr>
            <a:r>
              <a:rPr lang="en-US" dirty="0">
                <a:solidFill>
                  <a:schemeClr val="tx1"/>
                </a:solidFill>
                <a:latin typeface="Helvetica" panose="020B0604020202020204" pitchFamily="34" charset="0"/>
                <a:cs typeface="Helvetica" panose="020B0604020202020204" pitchFamily="34" charset="0"/>
              </a:rPr>
              <a:t>Updating existing STFM faculty development resources</a:t>
            </a:r>
          </a:p>
        </p:txBody>
      </p:sp>
    </p:spTree>
    <p:extLst>
      <p:ext uri="{BB962C8B-B14F-4D97-AF65-F5344CB8AC3E}">
        <p14:creationId xmlns:p14="http://schemas.microsoft.com/office/powerpoint/2010/main" val="417782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95040-AA99-42F1-B881-4E71F6B994B1}"/>
              </a:ext>
            </a:extLst>
          </p:cNvPr>
          <p:cNvSpPr>
            <a:spLocks noGrp="1"/>
          </p:cNvSpPr>
          <p:nvPr>
            <p:ph type="title"/>
          </p:nvPr>
        </p:nvSpPr>
        <p:spPr>
          <a:xfrm>
            <a:off x="854964" y="384048"/>
            <a:ext cx="7434072" cy="761238"/>
          </a:xfrm>
        </p:spPr>
        <p:txBody>
          <a:bodyPr anchor="t">
            <a:normAutofit/>
          </a:bodyPr>
          <a:lstStyle/>
          <a:p>
            <a:pPr algn="ctr"/>
            <a:r>
              <a:rPr lang="en-US" dirty="0">
                <a:solidFill>
                  <a:srgbClr val="0070C0"/>
                </a:solidFill>
              </a:rPr>
              <a:t>STFM Task Force</a:t>
            </a:r>
          </a:p>
        </p:txBody>
      </p:sp>
      <p:sp>
        <p:nvSpPr>
          <p:cNvPr id="10" name="Content Placeholder 2">
            <a:extLst>
              <a:ext uri="{FF2B5EF4-FFF2-40B4-BE49-F238E27FC236}">
                <a16:creationId xmlns:a16="http://schemas.microsoft.com/office/drawing/2014/main" id="{3F597D1B-9B05-48EC-8109-CCABC1410022}"/>
              </a:ext>
            </a:extLst>
          </p:cNvPr>
          <p:cNvSpPr>
            <a:spLocks noGrp="1"/>
          </p:cNvSpPr>
          <p:nvPr>
            <p:ph type="body" sz="quarter" idx="14"/>
          </p:nvPr>
        </p:nvSpPr>
        <p:spPr>
          <a:xfrm>
            <a:off x="514350" y="1440978"/>
            <a:ext cx="2434590" cy="2990088"/>
          </a:xfrm>
        </p:spPr>
        <p:style>
          <a:lnRef idx="3">
            <a:schemeClr val="lt1"/>
          </a:lnRef>
          <a:fillRef idx="1">
            <a:schemeClr val="accent3"/>
          </a:fillRef>
          <a:effectRef idx="1">
            <a:schemeClr val="accent3"/>
          </a:effectRef>
          <a:fontRef idx="minor">
            <a:schemeClr val="lt1"/>
          </a:fontRef>
        </p:style>
        <p:txBody>
          <a:bodyPr anchor="ctr">
            <a:normAutofit/>
          </a:bodyPr>
          <a:lstStyle/>
          <a:p>
            <a:pPr algn="ctr">
              <a:spcBef>
                <a:spcPts val="0"/>
              </a:spcBef>
            </a:pPr>
            <a:r>
              <a:rPr lang="en-US" sz="2400" dirty="0"/>
              <a:t>Assessments </a:t>
            </a:r>
            <a:br>
              <a:rPr lang="en-US" sz="2400" dirty="0"/>
            </a:br>
            <a:r>
              <a:rPr lang="en-US" sz="2400" dirty="0"/>
              <a:t>&amp; Assessment Technology Work Group</a:t>
            </a:r>
          </a:p>
          <a:p>
            <a:endParaRPr lang="en-US" dirty="0"/>
          </a:p>
        </p:txBody>
      </p:sp>
      <p:sp>
        <p:nvSpPr>
          <p:cNvPr id="13" name="Text Placeholder 4">
            <a:extLst>
              <a:ext uri="{FF2B5EF4-FFF2-40B4-BE49-F238E27FC236}">
                <a16:creationId xmlns:a16="http://schemas.microsoft.com/office/drawing/2014/main" id="{DE585667-1835-D385-65C2-F6CF18950BF6}"/>
              </a:ext>
            </a:extLst>
          </p:cNvPr>
          <p:cNvSpPr>
            <a:spLocks noGrp="1"/>
          </p:cNvSpPr>
          <p:nvPr>
            <p:ph type="body" sz="quarter" idx="16"/>
          </p:nvPr>
        </p:nvSpPr>
        <p:spPr>
          <a:xfrm>
            <a:off x="3360420" y="1440978"/>
            <a:ext cx="2434590" cy="2990088"/>
          </a:xfrm>
        </p:spPr>
        <p:style>
          <a:lnRef idx="3">
            <a:schemeClr val="lt1"/>
          </a:lnRef>
          <a:fillRef idx="1">
            <a:schemeClr val="accent3"/>
          </a:fillRef>
          <a:effectRef idx="1">
            <a:schemeClr val="accent3"/>
          </a:effectRef>
          <a:fontRef idx="minor">
            <a:schemeClr val="lt1"/>
          </a:fontRef>
        </p:style>
        <p:txBody>
          <a:bodyPr anchor="ctr"/>
          <a:lstStyle/>
          <a:p>
            <a:pPr algn="ctr"/>
            <a:r>
              <a:rPr lang="en-US" sz="2400" dirty="0"/>
              <a:t>Resident Involvement &amp; Individualized Learning Plans Work Group</a:t>
            </a:r>
          </a:p>
          <a:p>
            <a:endParaRPr lang="en-US" dirty="0"/>
          </a:p>
        </p:txBody>
      </p:sp>
      <p:sp>
        <p:nvSpPr>
          <p:cNvPr id="17" name="Text Placeholder 6">
            <a:extLst>
              <a:ext uri="{FF2B5EF4-FFF2-40B4-BE49-F238E27FC236}">
                <a16:creationId xmlns:a16="http://schemas.microsoft.com/office/drawing/2014/main" id="{930AADD3-CFF0-E856-B181-924B8E1EB5A0}"/>
              </a:ext>
            </a:extLst>
          </p:cNvPr>
          <p:cNvSpPr>
            <a:spLocks noGrp="1"/>
          </p:cNvSpPr>
          <p:nvPr>
            <p:ph type="body" sz="quarter" idx="19"/>
          </p:nvPr>
        </p:nvSpPr>
        <p:spPr>
          <a:xfrm>
            <a:off x="6185916" y="1440978"/>
            <a:ext cx="2434590" cy="2990088"/>
          </a:xfrm>
        </p:spPr>
        <p:style>
          <a:lnRef idx="3">
            <a:schemeClr val="lt1"/>
          </a:lnRef>
          <a:fillRef idx="1">
            <a:schemeClr val="accent3"/>
          </a:fillRef>
          <a:effectRef idx="1">
            <a:schemeClr val="accent3"/>
          </a:effectRef>
          <a:fontRef idx="minor">
            <a:schemeClr val="lt1"/>
          </a:fontRef>
        </p:style>
        <p:txBody>
          <a:bodyPr anchor="ctr"/>
          <a:lstStyle/>
          <a:p>
            <a:pPr algn="ctr"/>
            <a:r>
              <a:rPr lang="en-US" sz="2400" dirty="0"/>
              <a:t>Faculty Development &amp; Pilot Project Work Group</a:t>
            </a:r>
          </a:p>
          <a:p>
            <a:endParaRPr lang="en-US" dirty="0"/>
          </a:p>
        </p:txBody>
      </p:sp>
    </p:spTree>
    <p:extLst>
      <p:ext uri="{BB962C8B-B14F-4D97-AF65-F5344CB8AC3E}">
        <p14:creationId xmlns:p14="http://schemas.microsoft.com/office/powerpoint/2010/main" val="3910654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rPr>
              <a:t>Assessments &amp; Assessment Technology</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278372"/>
            <a:ext cx="8250174" cy="3120390"/>
          </a:xfrm>
        </p:spPr>
        <p:txBody>
          <a:bodyPr>
            <a:normAutofit lnSpcReduction="10000"/>
          </a:bodyPr>
          <a:lstStyle/>
          <a:p>
            <a:pPr algn="l"/>
            <a:r>
              <a:rPr lang="en-US" sz="2700" dirty="0">
                <a:solidFill>
                  <a:srgbClr val="000000"/>
                </a:solidFill>
                <a:latin typeface="Helvetica" panose="020B0604020202020204" pitchFamily="34" charset="0"/>
                <a:cs typeface="Helvetica" panose="020B0604020202020204" pitchFamily="34" charset="0"/>
              </a:rPr>
              <a:t>Vetted assessment apps and made a recommendation for real-time </a:t>
            </a:r>
            <a:br>
              <a:rPr lang="en-US" sz="2700" dirty="0">
                <a:solidFill>
                  <a:srgbClr val="000000"/>
                </a:solidFill>
                <a:latin typeface="Helvetica" panose="020B0604020202020204" pitchFamily="34" charset="0"/>
                <a:cs typeface="Helvetica" panose="020B0604020202020204" pitchFamily="34" charset="0"/>
              </a:rPr>
            </a:br>
            <a:r>
              <a:rPr lang="en-US" sz="2700" dirty="0">
                <a:solidFill>
                  <a:srgbClr val="000000"/>
                </a:solidFill>
                <a:latin typeface="Helvetica" panose="020B0604020202020204" pitchFamily="34" charset="0"/>
                <a:cs typeface="Helvetica" panose="020B0604020202020204" pitchFamily="34" charset="0"/>
              </a:rPr>
              <a:t>assessment of residents </a:t>
            </a:r>
          </a:p>
          <a:p>
            <a:pPr algn="l"/>
            <a:r>
              <a:rPr lang="en-US" sz="2700" dirty="0">
                <a:solidFill>
                  <a:srgbClr val="000000"/>
                </a:solidFill>
                <a:latin typeface="Helvetica" panose="020B0604020202020204" pitchFamily="34" charset="0"/>
                <a:cs typeface="Helvetica" panose="020B0604020202020204" pitchFamily="34" charset="0"/>
              </a:rPr>
              <a:t>Determining how the app can be used to </a:t>
            </a:r>
            <a:br>
              <a:rPr lang="en-US" sz="2700" dirty="0">
                <a:solidFill>
                  <a:srgbClr val="000000"/>
                </a:solidFill>
                <a:latin typeface="Helvetica" panose="020B0604020202020204" pitchFamily="34" charset="0"/>
                <a:cs typeface="Helvetica" panose="020B0604020202020204" pitchFamily="34" charset="0"/>
              </a:rPr>
            </a:br>
            <a:r>
              <a:rPr lang="en-US" sz="2700" dirty="0">
                <a:solidFill>
                  <a:srgbClr val="000000"/>
                </a:solidFill>
                <a:latin typeface="Helvetica" panose="020B0604020202020204" pitchFamily="34" charset="0"/>
                <a:cs typeface="Helvetica" panose="020B0604020202020204" pitchFamily="34" charset="0"/>
              </a:rPr>
              <a:t>assess residents on some or all of the </a:t>
            </a:r>
            <a:br>
              <a:rPr lang="en-US" sz="2700" dirty="0">
                <a:solidFill>
                  <a:srgbClr val="000000"/>
                </a:solidFill>
                <a:latin typeface="Helvetica" panose="020B0604020202020204" pitchFamily="34" charset="0"/>
                <a:cs typeface="Helvetica" panose="020B0604020202020204" pitchFamily="34" charset="0"/>
              </a:rPr>
            </a:br>
            <a:r>
              <a:rPr lang="en-US" sz="2700" dirty="0">
                <a:solidFill>
                  <a:srgbClr val="000000"/>
                </a:solidFill>
                <a:latin typeface="Helvetica" panose="020B0604020202020204" pitchFamily="34" charset="0"/>
                <a:cs typeface="Helvetica" panose="020B0604020202020204" pitchFamily="34" charset="0"/>
              </a:rPr>
              <a:t>Core Outcomes</a:t>
            </a:r>
            <a:endParaRPr lang="en-US" sz="2700" dirty="0">
              <a:solidFill>
                <a:srgbClr val="FF0000"/>
              </a:solidFill>
              <a:latin typeface="Helvetica" panose="020B0604020202020204" pitchFamily="34" charset="0"/>
              <a:cs typeface="Helvetica" panose="020B0604020202020204" pitchFamily="34" charset="0"/>
            </a:endParaRPr>
          </a:p>
          <a:p>
            <a:pPr algn="l"/>
            <a:r>
              <a:rPr lang="en-US" sz="2700" dirty="0">
                <a:solidFill>
                  <a:srgbClr val="000000"/>
                </a:solidFill>
                <a:latin typeface="Helvetica" panose="020B0604020202020204" pitchFamily="34" charset="0"/>
                <a:cs typeface="Helvetica" panose="020B0604020202020204" pitchFamily="34" charset="0"/>
              </a:rPr>
              <a:t>Identifying what assessments could </a:t>
            </a:r>
            <a:br>
              <a:rPr lang="en-US" sz="2700" dirty="0">
                <a:solidFill>
                  <a:srgbClr val="000000"/>
                </a:solidFill>
                <a:latin typeface="Helvetica" panose="020B0604020202020204" pitchFamily="34" charset="0"/>
                <a:cs typeface="Helvetica" panose="020B0604020202020204" pitchFamily="34" charset="0"/>
              </a:rPr>
            </a:br>
            <a:r>
              <a:rPr lang="en-US" sz="2700" dirty="0">
                <a:solidFill>
                  <a:srgbClr val="000000"/>
                </a:solidFill>
                <a:latin typeface="Helvetica" panose="020B0604020202020204" pitchFamily="34" charset="0"/>
                <a:cs typeface="Helvetica" panose="020B0604020202020204" pitchFamily="34" charset="0"/>
              </a:rPr>
              <a:t>also be used in addition to the app</a:t>
            </a:r>
            <a:endParaRPr lang="en-US" sz="2700" dirty="0">
              <a:latin typeface="Helvetica" panose="020B0604020202020204" pitchFamily="34" charset="0"/>
              <a:cs typeface="Helvetica" panose="020B0604020202020204" pitchFamily="34" charset="0"/>
            </a:endParaRPr>
          </a:p>
        </p:txBody>
      </p:sp>
      <p:pic>
        <p:nvPicPr>
          <p:cNvPr id="1026" name="Picture 2">
            <a:extLst>
              <a:ext uri="{FF2B5EF4-FFF2-40B4-BE49-F238E27FC236}">
                <a16:creationId xmlns:a16="http://schemas.microsoft.com/office/drawing/2014/main" id="{3791A776-7737-9465-A2D4-EDC3BB2FFCA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82" r="4282"/>
          <a:stretch/>
        </p:blipFill>
        <p:spPr bwMode="auto">
          <a:xfrm rot="240000">
            <a:off x="7017755" y="989673"/>
            <a:ext cx="1815625" cy="3833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561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noAutofit/>
          </a:bodyPr>
          <a:lstStyle/>
          <a:p>
            <a:r>
              <a:rPr lang="en-US" sz="3000" dirty="0">
                <a:solidFill>
                  <a:srgbClr val="0070C0"/>
                </a:solidFill>
              </a:rPr>
              <a:t>Resident Involvement /ILP Development </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278372"/>
            <a:ext cx="8250174" cy="3120390"/>
          </a:xfrm>
        </p:spPr>
        <p:txBody>
          <a:bodyPr/>
          <a:lstStyle/>
          <a:p>
            <a:pPr algn="l"/>
            <a:r>
              <a:rPr lang="en-US" sz="2700" dirty="0">
                <a:solidFill>
                  <a:srgbClr val="000000"/>
                </a:solidFill>
                <a:latin typeface="Helvetica" panose="020B0604020202020204" pitchFamily="34" charset="0"/>
                <a:cs typeface="Helvetica" panose="020B0604020202020204" pitchFamily="34" charset="0"/>
              </a:rPr>
              <a:t>Mapping the ACGME/ABFM Core Outcomes to the Milestones/</a:t>
            </a:r>
            <a:r>
              <a:rPr lang="en-US" sz="2700" dirty="0" err="1">
                <a:solidFill>
                  <a:srgbClr val="000000"/>
                </a:solidFill>
                <a:latin typeface="Helvetica" panose="020B0604020202020204" pitchFamily="34" charset="0"/>
                <a:cs typeface="Helvetica" panose="020B0604020202020204" pitchFamily="34" charset="0"/>
              </a:rPr>
              <a:t>Subcompetencies</a:t>
            </a:r>
            <a:r>
              <a:rPr lang="en-US" sz="2700" dirty="0">
                <a:solidFill>
                  <a:srgbClr val="000000"/>
                </a:solidFill>
                <a:latin typeface="Helvetica" panose="020B0604020202020204" pitchFamily="34" charset="0"/>
                <a:cs typeface="Helvetica" panose="020B0604020202020204" pitchFamily="34" charset="0"/>
              </a:rPr>
              <a:t> </a:t>
            </a:r>
          </a:p>
          <a:p>
            <a:pPr algn="l"/>
            <a:r>
              <a:rPr lang="en-US" sz="2700" dirty="0">
                <a:solidFill>
                  <a:srgbClr val="000000"/>
                </a:solidFill>
                <a:latin typeface="Helvetica" panose="020B0604020202020204" pitchFamily="34" charset="0"/>
                <a:cs typeface="Helvetica" panose="020B0604020202020204" pitchFamily="34" charset="0"/>
              </a:rPr>
              <a:t>Reviewed ILPs currently in use </a:t>
            </a:r>
          </a:p>
          <a:p>
            <a:pPr algn="l"/>
            <a:r>
              <a:rPr lang="en-US" sz="2700" dirty="0">
                <a:solidFill>
                  <a:srgbClr val="000000"/>
                </a:solidFill>
                <a:latin typeface="Helvetica" panose="020B0604020202020204" pitchFamily="34" charset="0"/>
                <a:cs typeface="Helvetica" panose="020B0604020202020204" pitchFamily="34" charset="0"/>
              </a:rPr>
              <a:t>Developing components of an online ILP that can be created and used by family medicine residencies </a:t>
            </a:r>
          </a:p>
          <a:p>
            <a:pPr algn="l"/>
            <a:r>
              <a:rPr lang="en-US" sz="2700" dirty="0">
                <a:solidFill>
                  <a:srgbClr val="000000"/>
                </a:solidFill>
                <a:latin typeface="Helvetica" panose="020B0604020202020204" pitchFamily="34" charset="0"/>
                <a:cs typeface="Helvetica" panose="020B0604020202020204" pitchFamily="34" charset="0"/>
              </a:rPr>
              <a:t>Identifying  strategies for including residents in their own ILP development</a:t>
            </a:r>
            <a:endParaRPr lang="en-US" sz="27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3113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latin typeface="Century Gothic" panose="020B0502020202020204" pitchFamily="34" charset="0"/>
              </a:rPr>
              <a:t>Faculty Development and Pilot Project</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278372"/>
            <a:ext cx="8250174" cy="3120390"/>
          </a:xfrm>
        </p:spPr>
        <p:txBody>
          <a:bodyPr/>
          <a:lstStyle/>
          <a:p>
            <a:pPr algn="l"/>
            <a:r>
              <a:rPr lang="en-US" sz="2700" dirty="0">
                <a:solidFill>
                  <a:srgbClr val="000000"/>
                </a:solidFill>
                <a:latin typeface="Helvetica" panose="020B0604020202020204" pitchFamily="34" charset="0"/>
                <a:cs typeface="Helvetica" panose="020B0604020202020204" pitchFamily="34" charset="0"/>
              </a:rPr>
              <a:t>Created a plan for faculty and resident development </a:t>
            </a:r>
          </a:p>
          <a:p>
            <a:pPr algn="l"/>
            <a:r>
              <a:rPr lang="en-US" sz="2700" dirty="0">
                <a:solidFill>
                  <a:srgbClr val="000000"/>
                </a:solidFill>
                <a:latin typeface="Helvetica" panose="020B0604020202020204" pitchFamily="34" charset="0"/>
                <a:cs typeface="Helvetica" panose="020B0604020202020204" pitchFamily="34" charset="0"/>
              </a:rPr>
              <a:t>Created a plan for piloting new assessments and assessment approaches</a:t>
            </a:r>
            <a:endParaRPr lang="en-US" sz="2700" dirty="0">
              <a:solidFill>
                <a:srgbClr val="FF0000"/>
              </a:solidFill>
              <a:latin typeface="Helvetica" panose="020B0604020202020204" pitchFamily="34" charset="0"/>
              <a:cs typeface="Helvetica" panose="020B0604020202020204" pitchFamily="34" charset="0"/>
            </a:endParaRPr>
          </a:p>
          <a:p>
            <a:pPr algn="l"/>
            <a:r>
              <a:rPr lang="en-US" sz="2700" dirty="0">
                <a:solidFill>
                  <a:srgbClr val="000000"/>
                </a:solidFill>
                <a:latin typeface="Helvetica" panose="020B0604020202020204" pitchFamily="34" charset="0"/>
                <a:cs typeface="Helvetica" panose="020B0604020202020204" pitchFamily="34" charset="0"/>
              </a:rPr>
              <a:t>Created a plan for disseminating faculty development and resources</a:t>
            </a:r>
            <a:endParaRPr lang="en-US" sz="2700" dirty="0">
              <a:latin typeface="Helvetica" panose="020B0604020202020204" pitchFamily="34" charset="0"/>
              <a:cs typeface="Helvetica" panose="020B0604020202020204" pitchFamily="34" charset="0"/>
            </a:endParaRPr>
          </a:p>
        </p:txBody>
      </p:sp>
      <p:pic>
        <p:nvPicPr>
          <p:cNvPr id="2052" name="Picture 4" descr="Action Plan – Liberty Barn Church">
            <a:extLst>
              <a:ext uri="{FF2B5EF4-FFF2-40B4-BE49-F238E27FC236}">
                <a16:creationId xmlns:a16="http://schemas.microsoft.com/office/drawing/2014/main" id="{7B1AA0C6-0066-9145-A9CC-9BD0A680CE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2708" y="3327228"/>
            <a:ext cx="4053131" cy="1542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4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p:txBody>
          <a:bodyPr/>
          <a:lstStyle/>
          <a:p>
            <a:r>
              <a:rPr lang="en-US" sz="3000" dirty="0">
                <a:solidFill>
                  <a:srgbClr val="0070C0"/>
                </a:solidFill>
                <a:latin typeface="Century Gothic" panose="020B0502020202020204" pitchFamily="34" charset="0"/>
              </a:rPr>
              <a:t>And more…</a:t>
            </a:r>
            <a:br>
              <a:rPr lang="en-US" sz="3000" dirty="0">
                <a:solidFill>
                  <a:srgbClr val="0070C0"/>
                </a:solidFill>
              </a:rPr>
            </a:b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1118586"/>
            <a:ext cx="8250174" cy="3280176"/>
          </a:xfrm>
        </p:spPr>
        <p:txBody>
          <a:bodyPr>
            <a:normAutofit/>
          </a:bodyPr>
          <a:lstStyle/>
          <a:p>
            <a:pPr marL="0" indent="0" algn="ctr">
              <a:buNone/>
            </a:pPr>
            <a:r>
              <a:rPr lang="en-US" sz="5400" dirty="0">
                <a:solidFill>
                  <a:schemeClr val="tx1"/>
                </a:solidFill>
                <a:latin typeface="Helvetica" panose="020B0604020202020204" pitchFamily="34" charset="0"/>
                <a:cs typeface="Helvetica" panose="020B0604020202020204" pitchFamily="34" charset="0"/>
              </a:rPr>
              <a:t>National Recommendations for Implementation of CBME in Family Medicine</a:t>
            </a:r>
          </a:p>
        </p:txBody>
      </p:sp>
    </p:spTree>
    <p:extLst>
      <p:ext uri="{BB962C8B-B14F-4D97-AF65-F5344CB8AC3E}">
        <p14:creationId xmlns:p14="http://schemas.microsoft.com/office/powerpoint/2010/main" val="2918318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04E-7969-8EF3-03C3-E93C57A096CA}"/>
              </a:ext>
            </a:extLst>
          </p:cNvPr>
          <p:cNvSpPr>
            <a:spLocks noGrp="1"/>
          </p:cNvSpPr>
          <p:nvPr>
            <p:ph type="title"/>
          </p:nvPr>
        </p:nvSpPr>
        <p:spPr>
          <a:xfrm>
            <a:off x="854964" y="205144"/>
            <a:ext cx="7434072" cy="761238"/>
          </a:xfrm>
        </p:spPr>
        <p:txBody>
          <a:bodyPr/>
          <a:lstStyle/>
          <a:p>
            <a:r>
              <a:rPr lang="en-US" sz="3000" dirty="0">
                <a:solidFill>
                  <a:srgbClr val="0070C0"/>
                </a:solidFill>
                <a:latin typeface="Century Gothic" panose="020B0502020202020204" pitchFamily="34" charset="0"/>
              </a:rPr>
              <a:t>What the task force is working on now:</a:t>
            </a:r>
            <a:endParaRPr lang="en-US" sz="3000" dirty="0">
              <a:solidFill>
                <a:srgbClr val="0070C0"/>
              </a:solidFill>
            </a:endParaRPr>
          </a:p>
        </p:txBody>
      </p:sp>
      <p:sp>
        <p:nvSpPr>
          <p:cNvPr id="3" name="Content Placeholder 2">
            <a:extLst>
              <a:ext uri="{FF2B5EF4-FFF2-40B4-BE49-F238E27FC236}">
                <a16:creationId xmlns:a16="http://schemas.microsoft.com/office/drawing/2014/main" id="{E4895C06-80E2-E2EA-F8A7-1050EEA1EA92}"/>
              </a:ext>
            </a:extLst>
          </p:cNvPr>
          <p:cNvSpPr>
            <a:spLocks noGrp="1"/>
          </p:cNvSpPr>
          <p:nvPr>
            <p:ph idx="1"/>
          </p:nvPr>
        </p:nvSpPr>
        <p:spPr>
          <a:xfrm>
            <a:off x="363474" y="966381"/>
            <a:ext cx="8250174" cy="3971975"/>
          </a:xfrm>
        </p:spPr>
        <p:txBody>
          <a:bodyPr>
            <a:normAutofit lnSpcReduction="10000"/>
          </a:bodyPr>
          <a:lstStyle/>
          <a:p>
            <a:pPr algn="l"/>
            <a:r>
              <a:rPr lang="en-US" dirty="0">
                <a:solidFill>
                  <a:schemeClr val="tx1"/>
                </a:solidFill>
                <a:latin typeface="Helvetica" panose="020B0604020202020204" pitchFamily="34" charset="0"/>
                <a:cs typeface="Helvetica" panose="020B0604020202020204" pitchFamily="34" charset="0"/>
              </a:rPr>
              <a:t>All Groups:</a:t>
            </a:r>
          </a:p>
          <a:p>
            <a:pPr lvl="1"/>
            <a:r>
              <a:rPr lang="en-US" dirty="0">
                <a:solidFill>
                  <a:schemeClr val="tx1"/>
                </a:solidFill>
                <a:latin typeface="Helvetica" panose="020B0604020202020204" pitchFamily="34" charset="0"/>
                <a:cs typeface="Helvetica" panose="020B0604020202020204" pitchFamily="34" charset="0"/>
              </a:rPr>
              <a:t>Submissions to STFM Annual Spring Conference and AAFP Residency Leadership Summit</a:t>
            </a:r>
          </a:p>
          <a:p>
            <a:pPr lvl="1"/>
            <a:r>
              <a:rPr lang="en-US" dirty="0">
                <a:solidFill>
                  <a:schemeClr val="tx1"/>
                </a:solidFill>
                <a:latin typeface="Helvetica" panose="020B0604020202020204" pitchFamily="34" charset="0"/>
                <a:cs typeface="Helvetica" panose="020B0604020202020204" pitchFamily="34" charset="0"/>
              </a:rPr>
              <a:t>National Recommendations for Implementation of CBME    </a:t>
            </a:r>
          </a:p>
          <a:p>
            <a:pPr lvl="1"/>
            <a:r>
              <a:rPr lang="en-US" dirty="0">
                <a:solidFill>
                  <a:schemeClr val="tx1"/>
                </a:solidFill>
                <a:latin typeface="Helvetica" panose="020B0604020202020204" pitchFamily="34" charset="0"/>
                <a:cs typeface="Helvetica" panose="020B0604020202020204" pitchFamily="34" charset="0"/>
              </a:rPr>
              <a:t>Milestone Mapping</a:t>
            </a:r>
          </a:p>
          <a:p>
            <a:pPr algn="l"/>
            <a:r>
              <a:rPr lang="en-US" dirty="0">
                <a:solidFill>
                  <a:schemeClr val="tx1"/>
                </a:solidFill>
                <a:latin typeface="Helvetica" panose="020B0604020202020204" pitchFamily="34" charset="0"/>
                <a:cs typeface="Helvetica" panose="020B0604020202020204" pitchFamily="34" charset="0"/>
              </a:rPr>
              <a:t>Assessment Group:</a:t>
            </a:r>
          </a:p>
          <a:p>
            <a:pPr lvl="1"/>
            <a:r>
              <a:rPr lang="en-US" dirty="0">
                <a:solidFill>
                  <a:schemeClr val="tx1"/>
                </a:solidFill>
                <a:latin typeface="Helvetica" panose="020B0604020202020204" pitchFamily="34" charset="0"/>
                <a:cs typeface="Helvetica" panose="020B0604020202020204" pitchFamily="34" charset="0"/>
              </a:rPr>
              <a:t>Finding a connection to New Innovations</a:t>
            </a:r>
          </a:p>
          <a:p>
            <a:pPr lvl="1"/>
            <a:r>
              <a:rPr lang="en-US" dirty="0">
                <a:solidFill>
                  <a:schemeClr val="tx1"/>
                </a:solidFill>
                <a:latin typeface="Helvetica" panose="020B0604020202020204" pitchFamily="34" charset="0"/>
                <a:cs typeface="Helvetica" panose="020B0604020202020204" pitchFamily="34" charset="0"/>
              </a:rPr>
              <a:t>Assessment questions for the mobile app and a process to get wider input </a:t>
            </a:r>
          </a:p>
          <a:p>
            <a:pPr lvl="1"/>
            <a:r>
              <a:rPr lang="en-US" dirty="0">
                <a:solidFill>
                  <a:schemeClr val="tx1"/>
                </a:solidFill>
                <a:latin typeface="Helvetica" panose="020B0604020202020204" pitchFamily="34" charset="0"/>
                <a:cs typeface="Helvetica" panose="020B0604020202020204" pitchFamily="34" charset="0"/>
              </a:rPr>
              <a:t>Guidance and tools programs can use now for CBME assessment </a:t>
            </a:r>
          </a:p>
          <a:p>
            <a:pPr algn="l"/>
            <a:r>
              <a:rPr lang="en-US" dirty="0">
                <a:solidFill>
                  <a:schemeClr val="tx1"/>
                </a:solidFill>
                <a:latin typeface="Helvetica" panose="020B0604020202020204" pitchFamily="34" charset="0"/>
                <a:cs typeface="Helvetica" panose="020B0604020202020204" pitchFamily="34" charset="0"/>
              </a:rPr>
              <a:t>Resident Engagement Group:</a:t>
            </a:r>
          </a:p>
          <a:p>
            <a:pPr lvl="1"/>
            <a:r>
              <a:rPr lang="en-US" dirty="0">
                <a:solidFill>
                  <a:schemeClr val="tx1"/>
                </a:solidFill>
                <a:latin typeface="Helvetica" panose="020B0604020202020204" pitchFamily="34" charset="0"/>
                <a:cs typeface="Helvetica" panose="020B0604020202020204" pitchFamily="34" charset="0"/>
              </a:rPr>
              <a:t>Guidance on resident portfolios for CBME</a:t>
            </a:r>
          </a:p>
          <a:p>
            <a:pPr algn="l"/>
            <a:r>
              <a:rPr lang="en-US" dirty="0">
                <a:solidFill>
                  <a:schemeClr val="tx1"/>
                </a:solidFill>
                <a:latin typeface="Helvetica" panose="020B0604020202020204" pitchFamily="34" charset="0"/>
                <a:cs typeface="Helvetica" panose="020B0604020202020204" pitchFamily="34" charset="0"/>
              </a:rPr>
              <a:t>Faculty Development Group:</a:t>
            </a:r>
          </a:p>
          <a:p>
            <a:pPr lvl="1"/>
            <a:r>
              <a:rPr lang="en-US" dirty="0">
                <a:solidFill>
                  <a:schemeClr val="tx1"/>
                </a:solidFill>
                <a:latin typeface="Helvetica" panose="020B0604020202020204" pitchFamily="34" charset="0"/>
                <a:cs typeface="Helvetica" panose="020B0604020202020204" pitchFamily="34" charset="0"/>
              </a:rPr>
              <a:t>Fall 2023 webinar on CBME basics  for programs</a:t>
            </a:r>
          </a:p>
          <a:p>
            <a:pPr algn="l"/>
            <a:endParaRPr lang="en-US" dirty="0">
              <a:solidFill>
                <a:schemeClr val="tx1"/>
              </a:solidFill>
              <a:latin typeface="Helvetica" panose="020B0604020202020204" pitchFamily="34" charset="0"/>
              <a:cs typeface="Helvetica" panose="020B0604020202020204" pitchFamily="34" charset="0"/>
            </a:endParaRPr>
          </a:p>
          <a:p>
            <a:pPr marL="0" indent="0">
              <a:buNone/>
            </a:pPr>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07818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F2AF9-4AA9-F34A-BB0E-16E8DD2D1462}"/>
              </a:ext>
            </a:extLst>
          </p:cNvPr>
          <p:cNvSpPr>
            <a:spLocks noGrp="1"/>
          </p:cNvSpPr>
          <p:nvPr>
            <p:ph type="ctrTitle"/>
          </p:nvPr>
        </p:nvSpPr>
        <p:spPr/>
        <p:txBody>
          <a:bodyPr>
            <a:noAutofit/>
          </a:bodyPr>
          <a:lstStyle/>
          <a:p>
            <a:r>
              <a:rPr lang="en-US" sz="6000" dirty="0"/>
              <a:t>Next Steps</a:t>
            </a:r>
          </a:p>
        </p:txBody>
      </p:sp>
    </p:spTree>
    <p:extLst>
      <p:ext uri="{BB962C8B-B14F-4D97-AF65-F5344CB8AC3E}">
        <p14:creationId xmlns:p14="http://schemas.microsoft.com/office/powerpoint/2010/main" val="3602611442"/>
      </p:ext>
    </p:extLst>
  </p:cSld>
  <p:clrMapOvr>
    <a:masterClrMapping/>
  </p:clrMapOvr>
</p:sld>
</file>

<file path=ppt/theme/theme1.xml><?xml version="1.0" encoding="utf-8"?>
<a:theme xmlns:a="http://schemas.openxmlformats.org/drawingml/2006/main" name="Office Theme">
  <a:themeElements>
    <a:clrScheme name="2021 STFM 1">
      <a:dk1>
        <a:srgbClr val="4D4D4F"/>
      </a:dk1>
      <a:lt1>
        <a:srgbClr val="FFFFFF"/>
      </a:lt1>
      <a:dk2>
        <a:srgbClr val="6D6E71"/>
      </a:dk2>
      <a:lt2>
        <a:srgbClr val="E7E6E6"/>
      </a:lt2>
      <a:accent1>
        <a:srgbClr val="0096D2"/>
      </a:accent1>
      <a:accent2>
        <a:srgbClr val="1D417B"/>
      </a:accent2>
      <a:accent3>
        <a:srgbClr val="EF8D2B"/>
      </a:accent3>
      <a:accent4>
        <a:srgbClr val="ED1163"/>
      </a:accent4>
      <a:accent5>
        <a:srgbClr val="6F69AF"/>
      </a:accent5>
      <a:accent6>
        <a:srgbClr val="00ABC5"/>
      </a:accent6>
      <a:hlink>
        <a:srgbClr val="ED1163"/>
      </a:hlink>
      <a:folHlink>
        <a:srgbClr val="0096D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2021 STFM 1">
      <a:dk1>
        <a:srgbClr val="4D4D4F"/>
      </a:dk1>
      <a:lt1>
        <a:srgbClr val="FFFFFF"/>
      </a:lt1>
      <a:dk2>
        <a:srgbClr val="6D6E71"/>
      </a:dk2>
      <a:lt2>
        <a:srgbClr val="E7E6E6"/>
      </a:lt2>
      <a:accent1>
        <a:srgbClr val="0096D2"/>
      </a:accent1>
      <a:accent2>
        <a:srgbClr val="1D417B"/>
      </a:accent2>
      <a:accent3>
        <a:srgbClr val="EF8D2B"/>
      </a:accent3>
      <a:accent4>
        <a:srgbClr val="ED1163"/>
      </a:accent4>
      <a:accent5>
        <a:srgbClr val="6F69AF"/>
      </a:accent5>
      <a:accent6>
        <a:srgbClr val="00ABC5"/>
      </a:accent6>
      <a:hlink>
        <a:srgbClr val="ED1163"/>
      </a:hlink>
      <a:folHlink>
        <a:srgbClr val="0096D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2021 STFM 1">
      <a:dk1>
        <a:srgbClr val="4D4D4F"/>
      </a:dk1>
      <a:lt1>
        <a:srgbClr val="FFFFFF"/>
      </a:lt1>
      <a:dk2>
        <a:srgbClr val="6D6E71"/>
      </a:dk2>
      <a:lt2>
        <a:srgbClr val="E7E6E6"/>
      </a:lt2>
      <a:accent1>
        <a:srgbClr val="0096D2"/>
      </a:accent1>
      <a:accent2>
        <a:srgbClr val="1D417B"/>
      </a:accent2>
      <a:accent3>
        <a:srgbClr val="EF8D2B"/>
      </a:accent3>
      <a:accent4>
        <a:srgbClr val="ED1163"/>
      </a:accent4>
      <a:accent5>
        <a:srgbClr val="6F69AF"/>
      </a:accent5>
      <a:accent6>
        <a:srgbClr val="00ABC5"/>
      </a:accent6>
      <a:hlink>
        <a:srgbClr val="ED1163"/>
      </a:hlink>
      <a:folHlink>
        <a:srgbClr val="0096D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Theme">
  <a:themeElements>
    <a:clrScheme name="2021 STFM 1">
      <a:dk1>
        <a:srgbClr val="4D4D4F"/>
      </a:dk1>
      <a:lt1>
        <a:srgbClr val="FFFFFF"/>
      </a:lt1>
      <a:dk2>
        <a:srgbClr val="6D6E71"/>
      </a:dk2>
      <a:lt2>
        <a:srgbClr val="E7E6E6"/>
      </a:lt2>
      <a:accent1>
        <a:srgbClr val="0096D2"/>
      </a:accent1>
      <a:accent2>
        <a:srgbClr val="1D417B"/>
      </a:accent2>
      <a:accent3>
        <a:srgbClr val="EF8D2B"/>
      </a:accent3>
      <a:accent4>
        <a:srgbClr val="ED1163"/>
      </a:accent4>
      <a:accent5>
        <a:srgbClr val="6F69AF"/>
      </a:accent5>
      <a:accent6>
        <a:srgbClr val="00ABC5"/>
      </a:accent6>
      <a:hlink>
        <a:srgbClr val="ED1163"/>
      </a:hlink>
      <a:folHlink>
        <a:srgbClr val="0096D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Office Theme">
  <a:themeElements>
    <a:clrScheme name="2021 STFM 1">
      <a:dk1>
        <a:srgbClr val="4D4D4F"/>
      </a:dk1>
      <a:lt1>
        <a:srgbClr val="FFFFFF"/>
      </a:lt1>
      <a:dk2>
        <a:srgbClr val="6D6E71"/>
      </a:dk2>
      <a:lt2>
        <a:srgbClr val="E7E6E6"/>
      </a:lt2>
      <a:accent1>
        <a:srgbClr val="0096D2"/>
      </a:accent1>
      <a:accent2>
        <a:srgbClr val="1D417B"/>
      </a:accent2>
      <a:accent3>
        <a:srgbClr val="EF8D2B"/>
      </a:accent3>
      <a:accent4>
        <a:srgbClr val="ED1163"/>
      </a:accent4>
      <a:accent5>
        <a:srgbClr val="6F69AF"/>
      </a:accent5>
      <a:accent6>
        <a:srgbClr val="00ABC5"/>
      </a:accent6>
      <a:hlink>
        <a:srgbClr val="ED1163"/>
      </a:hlink>
      <a:folHlink>
        <a:srgbClr val="0096D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2677</TotalTime>
  <Words>1645</Words>
  <Application>Microsoft Office PowerPoint</Application>
  <PresentationFormat>On-screen Show (16:9)</PresentationFormat>
  <Paragraphs>111</Paragraphs>
  <Slides>16</Slides>
  <Notes>16</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16</vt:i4>
      </vt:variant>
    </vt:vector>
  </HeadingPairs>
  <TitlesOfParts>
    <vt:vector size="31" baseType="lpstr">
      <vt:lpstr>Arial</vt:lpstr>
      <vt:lpstr>Arial-BoldMT</vt:lpstr>
      <vt:lpstr>Calibri</vt:lpstr>
      <vt:lpstr>Century Gothic</vt:lpstr>
      <vt:lpstr>Helvetica</vt:lpstr>
      <vt:lpstr>Helvetica Neue LT Std</vt:lpstr>
      <vt:lpstr>Karla</vt:lpstr>
      <vt:lpstr>SymbolMT</vt:lpstr>
      <vt:lpstr>Trebuchet MS</vt:lpstr>
      <vt:lpstr>Wingdings</vt:lpstr>
      <vt:lpstr>Office Theme</vt:lpstr>
      <vt:lpstr>1_Office Theme</vt:lpstr>
      <vt:lpstr>3_Office Theme</vt:lpstr>
      <vt:lpstr>4_Office Theme</vt:lpstr>
      <vt:lpstr>2_Office Theme</vt:lpstr>
      <vt:lpstr>Competency-Based Medical Education</vt:lpstr>
      <vt:lpstr>Background: </vt:lpstr>
      <vt:lpstr>STFM Task Force</vt:lpstr>
      <vt:lpstr>Assessments &amp; Assessment Technology </vt:lpstr>
      <vt:lpstr>Resident Involvement /ILP Development  </vt:lpstr>
      <vt:lpstr>Faculty Development and Pilot Project </vt:lpstr>
      <vt:lpstr>And more… </vt:lpstr>
      <vt:lpstr>What the task force is working on now:</vt:lpstr>
      <vt:lpstr>Next Steps</vt:lpstr>
      <vt:lpstr>CBME: Phase 2 </vt:lpstr>
      <vt:lpstr>CBME: Phase 2 </vt:lpstr>
      <vt:lpstr>Tactic 1: Work with a technology vendor</vt:lpstr>
      <vt:lpstr>Tactic 2: Train family medicine faculty and residents</vt:lpstr>
      <vt:lpstr>Tactic 3: Support the development of an STFM CBME Collaborative</vt:lpstr>
      <vt:lpstr>Tactic 4: Pilot project </vt:lpstr>
      <vt:lpstr>Questions?   Feedback on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Mary Theobald</cp:lastModifiedBy>
  <cp:revision>35</cp:revision>
  <cp:lastPrinted>2023-08-03T23:46:00Z</cp:lastPrinted>
  <dcterms:created xsi:type="dcterms:W3CDTF">2020-09-29T13:51:43Z</dcterms:created>
  <dcterms:modified xsi:type="dcterms:W3CDTF">2023-08-04T14:05:47Z</dcterms:modified>
</cp:coreProperties>
</file>