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80" r:id="rId3"/>
    <p:sldMasterId id="2147483686" r:id="rId4"/>
    <p:sldMasterId id="2147483674" r:id="rId5"/>
  </p:sldMasterIdLst>
  <p:notesMasterIdLst>
    <p:notesMasterId r:id="rId16"/>
  </p:notesMasterIdLst>
  <p:handoutMasterIdLst>
    <p:handoutMasterId r:id="rId17"/>
  </p:handoutMasterIdLst>
  <p:sldIdLst>
    <p:sldId id="343" r:id="rId6"/>
    <p:sldId id="326" r:id="rId7"/>
    <p:sldId id="346" r:id="rId8"/>
    <p:sldId id="347" r:id="rId9"/>
    <p:sldId id="349" r:id="rId10"/>
    <p:sldId id="344" r:id="rId11"/>
    <p:sldId id="327" r:id="rId12"/>
    <p:sldId id="328" r:id="rId13"/>
    <p:sldId id="345" r:id="rId14"/>
    <p:sldId id="34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85592" autoAdjust="0"/>
  </p:normalViewPr>
  <p:slideViewPr>
    <p:cSldViewPr snapToGrid="0" snapToObjects="1">
      <p:cViewPr varScale="1">
        <p:scale>
          <a:sx n="70" d="100"/>
          <a:sy n="70" d="100"/>
        </p:scale>
        <p:origin x="101" y="302"/>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0FB6C-B6F3-7746-BE84-D5A95CAAF6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092BC1-3BF9-2E48-B17F-86C3164EF5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952566-01A4-634F-B2C7-96A52D932948}" type="datetimeFigureOut">
              <a:rPr lang="en-US" smtClean="0"/>
              <a:t>8/3/2023</a:t>
            </a:fld>
            <a:endParaRPr lang="en-US"/>
          </a:p>
        </p:txBody>
      </p:sp>
      <p:sp>
        <p:nvSpPr>
          <p:cNvPr id="4" name="Footer Placeholder 3">
            <a:extLst>
              <a:ext uri="{FF2B5EF4-FFF2-40B4-BE49-F238E27FC236}">
                <a16:creationId xmlns:a16="http://schemas.microsoft.com/office/drawing/2014/main" id="{E6AD06D8-3BC6-9F48-B49B-41997917A2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112F63-98A6-7344-B418-7C37EB285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52E58A-6170-7E4C-B242-E56ADD59FB8B}" type="slidenum">
              <a:rPr lang="en-US" smtClean="0"/>
              <a:t>‹#›</a:t>
            </a:fld>
            <a:endParaRPr lang="en-US"/>
          </a:p>
        </p:txBody>
      </p:sp>
    </p:spTree>
    <p:extLst>
      <p:ext uri="{BB962C8B-B14F-4D97-AF65-F5344CB8AC3E}">
        <p14:creationId xmlns:p14="http://schemas.microsoft.com/office/powerpoint/2010/main" val="222576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E48F4-8066-4259-B2B2-8B5AC328BD74}"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B2974-D87A-41FA-938E-AC53237F2D5D}" type="slidenum">
              <a:rPr lang="en-US" smtClean="0"/>
              <a:t>‹#›</a:t>
            </a:fld>
            <a:endParaRPr lang="en-US"/>
          </a:p>
        </p:txBody>
      </p:sp>
    </p:spTree>
    <p:extLst>
      <p:ext uri="{BB962C8B-B14F-4D97-AF65-F5344CB8AC3E}">
        <p14:creationId xmlns:p14="http://schemas.microsoft.com/office/powerpoint/2010/main" val="197618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In very brief review,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ABFM Foundation awarded STFM a grant that runs January 2023 through October 2023to inform and provide leadership for future development of residency learning networks.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Specifically, the grant provided funding for STFM to: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Conduct a Summit to gather input on needs for residency learning networks and perspectives on various types of and structures of successful learning networks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 an Action Plan for developing infrastructure for residency learning networks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 Residency Learning Network Leadership Training for faculty, PDs, and/or APDs who have an interest in leading Residency Learning Networks</a:t>
            </a:r>
          </a:p>
          <a:p>
            <a:pPr marL="342900" marR="0" lvl="0" indent="-342900">
              <a:lnSpc>
                <a:spcPct val="115000"/>
              </a:lnSpc>
              <a:spcBef>
                <a:spcPts val="0"/>
              </a:spcBef>
              <a:spcAft>
                <a:spcPts val="0"/>
              </a:spcAft>
              <a:buFont typeface="+mj-lt"/>
              <a:buAutoNum type="arabicPeriod"/>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These projects are completed or in progress. An abbreviated version of the Action Plan is in your agenda materials and is what we’re asking for your input on today,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2</a:t>
            </a:fld>
            <a:endParaRPr lang="en-US" dirty="0"/>
          </a:p>
        </p:txBody>
      </p:sp>
    </p:spTree>
    <p:extLst>
      <p:ext uri="{BB962C8B-B14F-4D97-AF65-F5344CB8AC3E}">
        <p14:creationId xmlns:p14="http://schemas.microsoft.com/office/powerpoint/2010/main" val="163478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I’m going to start with the leadership training, even thought the Summit came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frist</a:t>
            </a:r>
            <a:r>
              <a:rPr lang="en-US" sz="1800" dirty="0">
                <a:effectLst/>
                <a:latin typeface="Calibri" panose="020F0502020204030204" pitchFamily="34" charset="0"/>
                <a:ea typeface="Times New Roman" panose="02020603050405020304" pitchFamily="18" charset="0"/>
                <a:cs typeface="Calibri" panose="020F0502020204030204" pitchFamily="34" charset="0"/>
              </a:rPr>
              <a:t>. In April of 2023, STFM put out a call for applications for Residency Learning Network Leadership Training for faculty, PDs, and/or APDs who have an interest in leading Residency Learning Networks. 47 individuals applied; 23 were accepted; 21 confirmed. We have faculty finalizing the curriculum now. Corey Lyon, Gretchen Irwin, Stephen Wilson, and Jay Fetter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3</a:t>
            </a:fld>
            <a:endParaRPr lang="en-US" dirty="0"/>
          </a:p>
        </p:txBody>
      </p:sp>
    </p:spTree>
    <p:extLst>
      <p:ext uri="{BB962C8B-B14F-4D97-AF65-F5344CB8AC3E}">
        <p14:creationId xmlns:p14="http://schemas.microsoft.com/office/powerpoint/2010/main" val="131795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In April of 2023, STFM put out a call for applications for Residency Learning Network Leadership Training for faculty, PDs, and/or APDs who have an interest in leading Residency Learning Networks. 47 individuals applied; 23 were accepted; 21 confirmed.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4</a:t>
            </a:fld>
            <a:endParaRPr lang="en-US" dirty="0"/>
          </a:p>
        </p:txBody>
      </p:sp>
    </p:spTree>
    <p:extLst>
      <p:ext uri="{BB962C8B-B14F-4D97-AF65-F5344CB8AC3E}">
        <p14:creationId xmlns:p14="http://schemas.microsoft.com/office/powerpoint/2010/main" val="288912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Thirty-three individuals met at a Summit in April to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clarify needs and generate ideas for an infrastructure for STFM-supported residency learning networks</a:t>
            </a:r>
            <a:r>
              <a:rPr lang="en-US" sz="1800" dirty="0">
                <a:effectLst/>
                <a:latin typeface="Calibri" panose="020F0502020204030204" pitchFamily="34" charset="0"/>
                <a:ea typeface="Calibri" panose="020F0502020204030204" pitchFamily="34" charset="0"/>
                <a:cs typeface="Calibri" panose="020F0502020204030204" pitchFamily="34" charset="0"/>
              </a:rPr>
              <a:t>. Participants included organizational representatives, learning collaborative representatives, program directors, faculty, coordinators, and residents.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Summit included a panel discussion on program needs; presentations on eight existing learning network models; and activities, facilitated discussion, and breakout groups to define the level and type of support needed by family medicine residency programs.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5</a:t>
            </a:fld>
            <a:endParaRPr lang="en-US" dirty="0"/>
          </a:p>
        </p:txBody>
      </p:sp>
    </p:spTree>
    <p:extLst>
      <p:ext uri="{BB962C8B-B14F-4D97-AF65-F5344CB8AC3E}">
        <p14:creationId xmlns:p14="http://schemas.microsoft.com/office/powerpoint/2010/main" val="53215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6</a:t>
            </a:fld>
            <a:endParaRPr lang="en-US" dirty="0"/>
          </a:p>
        </p:txBody>
      </p:sp>
    </p:spTree>
    <p:extLst>
      <p:ext uri="{BB962C8B-B14F-4D97-AF65-F5344CB8AC3E}">
        <p14:creationId xmlns:p14="http://schemas.microsoft.com/office/powerpoint/2010/main" val="178317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So, that is the focus of our new proposal </a:t>
            </a:r>
          </a:p>
        </p:txBody>
      </p:sp>
      <p:sp>
        <p:nvSpPr>
          <p:cNvPr id="4" name="Slide Number Placeholder 3"/>
          <p:cNvSpPr>
            <a:spLocks noGrp="1"/>
          </p:cNvSpPr>
          <p:nvPr>
            <p:ph type="sldNum" sz="quarter" idx="5"/>
          </p:nvPr>
        </p:nvSpPr>
        <p:spPr/>
        <p:txBody>
          <a:bodyPr/>
          <a:lstStyle/>
          <a:p>
            <a:fld id="{980D3DFC-11A7-4DDF-8AEE-A5ACE051EBF3}" type="slidenum">
              <a:rPr lang="en-US" smtClean="0"/>
              <a:t>7</a:t>
            </a:fld>
            <a:endParaRPr lang="en-US" dirty="0"/>
          </a:p>
        </p:txBody>
      </p:sp>
    </p:spTree>
    <p:extLst>
      <p:ext uri="{BB962C8B-B14F-4D97-AF65-F5344CB8AC3E}">
        <p14:creationId xmlns:p14="http://schemas.microsoft.com/office/powerpoint/2010/main" val="292869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action plan includes four broad tactics, outlined there.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 not going to read all the individual tactics to you, as you have those in your materials. Some of the highlights include faculty development through a variety of channels. We’ll provide one-on-one support for those who are trying to create or enhance networks. Support would include staff who could help with advice on creating goals and sustainable governance structures, defining staffing needs, and creating effective meeting communications, agendas, and minutes. We’d also provide peer coaches, who have experience with learning networks, who could help with things like recruitment and engagement, PI projects, data collection and storage. Online resources would include a step by step guide. And we’d continue the leadership training we’ve already starting, training a 2</a:t>
            </a:r>
            <a:r>
              <a:rPr lang="en-US"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cohort of leaders</a:t>
            </a:r>
            <a:endParaRPr lang="en-US" dirty="0"/>
          </a:p>
          <a:p>
            <a:pPr marL="0" marR="0" lvl="0" indent="0">
              <a:lnSpc>
                <a:spcPct val="115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8</a:t>
            </a:fld>
            <a:endParaRPr lang="en-US" dirty="0"/>
          </a:p>
        </p:txBody>
      </p:sp>
    </p:spTree>
    <p:extLst>
      <p:ext uri="{BB962C8B-B14F-4D97-AF65-F5344CB8AC3E}">
        <p14:creationId xmlns:p14="http://schemas.microsoft.com/office/powerpoint/2010/main" val="105240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Times New Roman" panose="02020603050405020304" pitchFamily="18" charset="0"/>
              </a:rPr>
              <a:t>The intent of this work is to create a foundation of residency learning networks that will be self-sustaining. By the end of this project, 40 program directors/assistant program directors/faculty will have received in-person training on how to lead residency learning networks. And the online resources developed through this project will be reviewed and updated periodically by our GME Committee.</a:t>
            </a:r>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9</a:t>
            </a:fld>
            <a:endParaRPr lang="en-US" dirty="0"/>
          </a:p>
        </p:txBody>
      </p:sp>
    </p:spTree>
    <p:extLst>
      <p:ext uri="{BB962C8B-B14F-4D97-AF65-F5344CB8AC3E}">
        <p14:creationId xmlns:p14="http://schemas.microsoft.com/office/powerpoint/2010/main" val="288889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we missed?</a:t>
            </a:r>
          </a:p>
        </p:txBody>
      </p:sp>
      <p:sp>
        <p:nvSpPr>
          <p:cNvPr id="4" name="Slide Number Placeholder 3"/>
          <p:cNvSpPr>
            <a:spLocks noGrp="1"/>
          </p:cNvSpPr>
          <p:nvPr>
            <p:ph type="sldNum" sz="quarter" idx="5"/>
          </p:nvPr>
        </p:nvSpPr>
        <p:spPr/>
        <p:txBody>
          <a:bodyPr/>
          <a:lstStyle/>
          <a:p>
            <a:fld id="{7E1B2974-D87A-41FA-938E-AC53237F2D5D}" type="slidenum">
              <a:rPr lang="en-US" smtClean="0"/>
              <a:t>10</a:t>
            </a:fld>
            <a:endParaRPr lang="en-US"/>
          </a:p>
        </p:txBody>
      </p:sp>
    </p:spTree>
    <p:extLst>
      <p:ext uri="{BB962C8B-B14F-4D97-AF65-F5344CB8AC3E}">
        <p14:creationId xmlns:p14="http://schemas.microsoft.com/office/powerpoint/2010/main" val="51607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E7B630C-9DDD-5344-8827-915EF6D85319}"/>
              </a:ext>
            </a:extLst>
          </p:cNvPr>
          <p:cNvSpPr/>
          <p:nvPr userDrawn="1"/>
        </p:nvSpPr>
        <p:spPr>
          <a:xfrm rot="16200000">
            <a:off x="2752484" y="849333"/>
            <a:ext cx="3523282" cy="3523282"/>
          </a:xfrm>
          <a:prstGeom prst="roundRect">
            <a:avLst/>
          </a:prstGeom>
          <a:gradFill>
            <a:gsLst>
              <a:gs pos="0">
                <a:schemeClr val="accent3"/>
              </a:gs>
              <a:gs pos="100000">
                <a:schemeClr val="accent3">
                  <a:alpha val="26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5DD2C047-37EF-AE48-9976-1F1E1F3E16F9}"/>
              </a:ext>
            </a:extLst>
          </p:cNvPr>
          <p:cNvSpPr/>
          <p:nvPr userDrawn="1"/>
        </p:nvSpPr>
        <p:spPr>
          <a:xfrm rot="18900000">
            <a:off x="2810359" y="849333"/>
            <a:ext cx="3523282" cy="35232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66487AA7-0CE8-DE4A-AD30-F80AC305B425}"/>
              </a:ext>
            </a:extLst>
          </p:cNvPr>
          <p:cNvSpPr/>
          <p:nvPr userDrawn="1"/>
        </p:nvSpPr>
        <p:spPr>
          <a:xfrm>
            <a:off x="0"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D585B61A-E9BD-F24B-8AAF-0F19624266E1}"/>
              </a:ext>
            </a:extLst>
          </p:cNvPr>
          <p:cNvSpPr/>
          <p:nvPr userDrawn="1"/>
        </p:nvSpPr>
        <p:spPr>
          <a:xfrm>
            <a:off x="7588577"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a:extLst>
              <a:ext uri="{FF2B5EF4-FFF2-40B4-BE49-F238E27FC236}">
                <a16:creationId xmlns:a16="http://schemas.microsoft.com/office/drawing/2014/main" id="{0CB9C389-2970-2F4E-8AD2-A36ED57E6771}"/>
              </a:ext>
            </a:extLst>
          </p:cNvPr>
          <p:cNvPicPr>
            <a:picLocks noChangeAspect="1"/>
          </p:cNvPicPr>
          <p:nvPr userDrawn="1"/>
        </p:nvPicPr>
        <p:blipFill>
          <a:blip r:embed="rId2"/>
          <a:stretch>
            <a:fillRect/>
          </a:stretch>
        </p:blipFill>
        <p:spPr>
          <a:xfrm>
            <a:off x="2736895" y="2040462"/>
            <a:ext cx="3670209" cy="1223403"/>
          </a:xfrm>
          <a:prstGeom prst="rect">
            <a:avLst/>
          </a:prstGeom>
        </p:spPr>
      </p:pic>
    </p:spTree>
    <p:extLst>
      <p:ext uri="{BB962C8B-B14F-4D97-AF65-F5344CB8AC3E}">
        <p14:creationId xmlns:p14="http://schemas.microsoft.com/office/powerpoint/2010/main" val="366925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3336"/>
            <a:ext cx="6858000" cy="469135"/>
          </a:xfrm>
        </p:spPr>
        <p:txBody>
          <a:bodyPr anchor="t"/>
          <a:lstStyle>
            <a:lvl1pPr algn="l">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93348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E30BEA-BBC6-C64E-B9D0-92F27F189F89}" type="slidenum">
              <a:rPr lang="en-US" smtClean="0"/>
              <a:t>‹#›</a:t>
            </a:fld>
            <a:endParaRPr lang="en-US"/>
          </a:p>
        </p:txBody>
      </p:sp>
      <p:sp>
        <p:nvSpPr>
          <p:cNvPr id="7" name="Text Placeholder 15">
            <a:extLst>
              <a:ext uri="{FF2B5EF4-FFF2-40B4-BE49-F238E27FC236}">
                <a16:creationId xmlns:a16="http://schemas.microsoft.com/office/drawing/2014/main" id="{B6304A95-640C-2848-9C9E-37975BD96889}"/>
              </a:ext>
            </a:extLst>
          </p:cNvPr>
          <p:cNvSpPr>
            <a:spLocks noGrp="1"/>
          </p:cNvSpPr>
          <p:nvPr>
            <p:ph type="body" sz="quarter" idx="13" hasCustomPrompt="1"/>
          </p:nvPr>
        </p:nvSpPr>
        <p:spPr>
          <a:xfrm>
            <a:off x="1143000"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8" name="Text Placeholder 15">
            <a:extLst>
              <a:ext uri="{FF2B5EF4-FFF2-40B4-BE49-F238E27FC236}">
                <a16:creationId xmlns:a16="http://schemas.microsoft.com/office/drawing/2014/main" id="{5030DED5-371B-C04F-9A0F-230E952F6EC4}"/>
              </a:ext>
            </a:extLst>
          </p:cNvPr>
          <p:cNvSpPr>
            <a:spLocks noGrp="1"/>
          </p:cNvSpPr>
          <p:nvPr>
            <p:ph type="body" sz="quarter" idx="11" hasCustomPrompt="1"/>
          </p:nvPr>
        </p:nvSpPr>
        <p:spPr>
          <a:xfrm>
            <a:off x="3581402"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9" name="Text Placeholder 15">
            <a:extLst>
              <a:ext uri="{FF2B5EF4-FFF2-40B4-BE49-F238E27FC236}">
                <a16:creationId xmlns:a16="http://schemas.microsoft.com/office/drawing/2014/main" id="{5589946C-0D62-B543-937E-218A533AD76C}"/>
              </a:ext>
            </a:extLst>
          </p:cNvPr>
          <p:cNvSpPr>
            <a:spLocks noGrp="1"/>
          </p:cNvSpPr>
          <p:nvPr>
            <p:ph type="body" sz="quarter" idx="14" hasCustomPrompt="1"/>
          </p:nvPr>
        </p:nvSpPr>
        <p:spPr>
          <a:xfrm>
            <a:off x="6019804"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10" name="Text Placeholder 21">
            <a:extLst>
              <a:ext uri="{FF2B5EF4-FFF2-40B4-BE49-F238E27FC236}">
                <a16:creationId xmlns:a16="http://schemas.microsoft.com/office/drawing/2014/main" id="{F2FC8752-00BD-3849-BA49-745EE41E13A2}"/>
              </a:ext>
            </a:extLst>
          </p:cNvPr>
          <p:cNvSpPr>
            <a:spLocks noGrp="1"/>
          </p:cNvSpPr>
          <p:nvPr>
            <p:ph type="body" sz="quarter" idx="15"/>
          </p:nvPr>
        </p:nvSpPr>
        <p:spPr>
          <a:xfrm>
            <a:off x="3581402" y="1819159"/>
            <a:ext cx="2209800" cy="566736"/>
          </a:xfrm>
          <a:prstGeom prst="rect">
            <a:avLst/>
          </a:prstGeom>
        </p:spPr>
        <p:txBody>
          <a:bodyPr/>
          <a:lstStyle>
            <a:lvl1pPr algn="ctr">
              <a:buNone/>
              <a:defRPr>
                <a:solidFill>
                  <a:schemeClr val="accent1"/>
                </a:solidFill>
              </a:defRPr>
            </a:lvl1pPr>
          </a:lstStyle>
          <a:p>
            <a:pPr lvl="0"/>
            <a:r>
              <a:rPr lang="en-US" sz="1800" dirty="0"/>
              <a:t>Click to edit Master text styles</a:t>
            </a:r>
          </a:p>
        </p:txBody>
      </p:sp>
      <p:sp>
        <p:nvSpPr>
          <p:cNvPr id="11" name="Text Placeholder 21">
            <a:extLst>
              <a:ext uri="{FF2B5EF4-FFF2-40B4-BE49-F238E27FC236}">
                <a16:creationId xmlns:a16="http://schemas.microsoft.com/office/drawing/2014/main" id="{FB26D678-B2F3-E344-A26E-1B695DF0ED37}"/>
              </a:ext>
            </a:extLst>
          </p:cNvPr>
          <p:cNvSpPr>
            <a:spLocks noGrp="1"/>
          </p:cNvSpPr>
          <p:nvPr>
            <p:ph type="body" sz="quarter" idx="16"/>
          </p:nvPr>
        </p:nvSpPr>
        <p:spPr>
          <a:xfrm>
            <a:off x="1143000" y="1819159"/>
            <a:ext cx="2209800" cy="566736"/>
          </a:xfrm>
          <a:prstGeom prst="rect">
            <a:avLst/>
          </a:prstGeom>
        </p:spPr>
        <p:txBody>
          <a:bodyPr/>
          <a:lstStyle>
            <a:lvl1pPr algn="ctr">
              <a:buNone/>
              <a:defRPr>
                <a:solidFill>
                  <a:schemeClr val="accent1"/>
                </a:solidFill>
              </a:defRPr>
            </a:lvl1pPr>
          </a:lstStyle>
          <a:p>
            <a:pPr lvl="0"/>
            <a:r>
              <a:rPr lang="en-US" sz="1800" dirty="0"/>
              <a:t>Click to edit Master text styles</a:t>
            </a:r>
          </a:p>
        </p:txBody>
      </p:sp>
      <p:sp>
        <p:nvSpPr>
          <p:cNvPr id="12" name="Text Placeholder 21">
            <a:extLst>
              <a:ext uri="{FF2B5EF4-FFF2-40B4-BE49-F238E27FC236}">
                <a16:creationId xmlns:a16="http://schemas.microsoft.com/office/drawing/2014/main" id="{F48ED3CF-5D28-2D4C-9562-D438F8870422}"/>
              </a:ext>
            </a:extLst>
          </p:cNvPr>
          <p:cNvSpPr>
            <a:spLocks noGrp="1"/>
          </p:cNvSpPr>
          <p:nvPr>
            <p:ph type="body" sz="quarter" idx="17"/>
          </p:nvPr>
        </p:nvSpPr>
        <p:spPr>
          <a:xfrm>
            <a:off x="6028271" y="1819159"/>
            <a:ext cx="2209800" cy="566736"/>
          </a:xfrm>
          <a:prstGeom prst="rect">
            <a:avLst/>
          </a:prstGeom>
        </p:spPr>
        <p:txBody>
          <a:bodyPr/>
          <a:lstStyle>
            <a:lvl1pPr algn="ctr">
              <a:buNone/>
              <a:defRPr/>
            </a:lvl1pPr>
          </a:lstStyle>
          <a:p>
            <a:pPr lvl="0"/>
            <a:r>
              <a:rPr lang="en-US" sz="1800" dirty="0"/>
              <a:t>Click to edit Master text styles</a:t>
            </a:r>
          </a:p>
        </p:txBody>
      </p:sp>
      <p:sp>
        <p:nvSpPr>
          <p:cNvPr id="13" name="Rounded Rectangle 12">
            <a:extLst>
              <a:ext uri="{FF2B5EF4-FFF2-40B4-BE49-F238E27FC236}">
                <a16:creationId xmlns:a16="http://schemas.microsoft.com/office/drawing/2014/main" id="{491F8122-58D9-6844-8AB6-A260D4D6E514}"/>
              </a:ext>
            </a:extLst>
          </p:cNvPr>
          <p:cNvSpPr/>
          <p:nvPr userDrawn="1"/>
        </p:nvSpPr>
        <p:spPr>
          <a:xfrm rot="18900000">
            <a:off x="2104945" y="1276654"/>
            <a:ext cx="285910" cy="285910"/>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169A6841-D91F-B748-9B92-D27FA82DB3D6}"/>
              </a:ext>
            </a:extLst>
          </p:cNvPr>
          <p:cNvSpPr/>
          <p:nvPr userDrawn="1"/>
        </p:nvSpPr>
        <p:spPr>
          <a:xfrm rot="18900000">
            <a:off x="4543347" y="1276654"/>
            <a:ext cx="285910" cy="285910"/>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AED0B5ED-D993-9D45-97DA-27F3BF044772}"/>
              </a:ext>
            </a:extLst>
          </p:cNvPr>
          <p:cNvSpPr/>
          <p:nvPr userDrawn="1"/>
        </p:nvSpPr>
        <p:spPr>
          <a:xfrm rot="18900000">
            <a:off x="6990215" y="1276654"/>
            <a:ext cx="285910" cy="285910"/>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5592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76896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7331" y="2163336"/>
            <a:ext cx="6858000" cy="469135"/>
          </a:xfrm>
        </p:spPr>
        <p:txBody>
          <a:bodyPr anchor="t"/>
          <a:lstStyle>
            <a:lvl1pPr algn="l">
              <a:defRPr sz="2400"/>
            </a:lvl1pPr>
          </a:lstStyle>
          <a:p>
            <a:r>
              <a:rPr lang="en-US" dirty="0"/>
              <a:t>Click to edit Master title style</a:t>
            </a:r>
          </a:p>
        </p:txBody>
      </p:sp>
      <p:sp>
        <p:nvSpPr>
          <p:cNvPr id="3" name="Subtitle 2"/>
          <p:cNvSpPr>
            <a:spLocks noGrp="1"/>
          </p:cNvSpPr>
          <p:nvPr>
            <p:ph type="subTitle" idx="1"/>
          </p:nvPr>
        </p:nvSpPr>
        <p:spPr>
          <a:xfrm>
            <a:off x="2597331"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22625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lvl1pPr>
              <a:defRPr>
                <a:solidFill>
                  <a:schemeClr val="bg1"/>
                </a:solidFill>
              </a:defRPr>
            </a:lvl1pPr>
          </a:lstStyle>
          <a:p>
            <a:fld id="{F6E30BEA-BBC6-C64E-B9D0-92F27F189F89}" type="slidenum">
              <a:rPr lang="en-US" smtClean="0"/>
              <a:pPr/>
              <a:t>‹#›</a:t>
            </a:fld>
            <a:endParaRPr lang="en-US" dirty="0"/>
          </a:p>
        </p:txBody>
      </p:sp>
    </p:spTree>
    <p:extLst>
      <p:ext uri="{BB962C8B-B14F-4D97-AF65-F5344CB8AC3E}">
        <p14:creationId xmlns:p14="http://schemas.microsoft.com/office/powerpoint/2010/main" val="1354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F6E30BEA-BBC6-C64E-B9D0-92F27F189F89}" type="slidenum">
              <a:rPr lang="en-US" smtClean="0"/>
              <a:pPr/>
              <a:t>‹#›</a:t>
            </a:fld>
            <a:endParaRPr lang="en-US" dirty="0"/>
          </a:p>
        </p:txBody>
      </p:sp>
      <p:sp>
        <p:nvSpPr>
          <p:cNvPr id="7" name="Text Placeholder 15">
            <a:extLst>
              <a:ext uri="{FF2B5EF4-FFF2-40B4-BE49-F238E27FC236}">
                <a16:creationId xmlns:a16="http://schemas.microsoft.com/office/drawing/2014/main" id="{B6304A95-640C-2848-9C9E-37975BD96889}"/>
              </a:ext>
            </a:extLst>
          </p:cNvPr>
          <p:cNvSpPr>
            <a:spLocks noGrp="1"/>
          </p:cNvSpPr>
          <p:nvPr>
            <p:ph type="body" sz="quarter" idx="13" hasCustomPrompt="1"/>
          </p:nvPr>
        </p:nvSpPr>
        <p:spPr>
          <a:xfrm>
            <a:off x="1143000" y="2501784"/>
            <a:ext cx="2209800" cy="2081212"/>
          </a:xfrm>
          <a:prstGeom prst="rect">
            <a:avLst/>
          </a:prstGeom>
        </p:spPr>
        <p:txBody>
          <a:bodyPr/>
          <a:lstStyle>
            <a:lvl1pPr algn="ctr">
              <a:buNone/>
              <a:defRPr sz="1100">
                <a:solidFill>
                  <a:schemeClr val="bg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8" name="Text Placeholder 15">
            <a:extLst>
              <a:ext uri="{FF2B5EF4-FFF2-40B4-BE49-F238E27FC236}">
                <a16:creationId xmlns:a16="http://schemas.microsoft.com/office/drawing/2014/main" id="{5030DED5-371B-C04F-9A0F-230E952F6EC4}"/>
              </a:ext>
            </a:extLst>
          </p:cNvPr>
          <p:cNvSpPr>
            <a:spLocks noGrp="1"/>
          </p:cNvSpPr>
          <p:nvPr>
            <p:ph type="body" sz="quarter" idx="11" hasCustomPrompt="1"/>
          </p:nvPr>
        </p:nvSpPr>
        <p:spPr>
          <a:xfrm>
            <a:off x="3581402" y="2501784"/>
            <a:ext cx="2209800" cy="2081212"/>
          </a:xfrm>
          <a:prstGeom prst="rect">
            <a:avLst/>
          </a:prstGeom>
        </p:spPr>
        <p:txBody>
          <a:bodyPr/>
          <a:lstStyle>
            <a:lvl1pPr algn="ctr">
              <a:buNone/>
              <a:defRPr sz="1100">
                <a:solidFill>
                  <a:schemeClr val="bg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9" name="Text Placeholder 15">
            <a:extLst>
              <a:ext uri="{FF2B5EF4-FFF2-40B4-BE49-F238E27FC236}">
                <a16:creationId xmlns:a16="http://schemas.microsoft.com/office/drawing/2014/main" id="{5589946C-0D62-B543-937E-218A533AD76C}"/>
              </a:ext>
            </a:extLst>
          </p:cNvPr>
          <p:cNvSpPr>
            <a:spLocks noGrp="1"/>
          </p:cNvSpPr>
          <p:nvPr>
            <p:ph type="body" sz="quarter" idx="14" hasCustomPrompt="1"/>
          </p:nvPr>
        </p:nvSpPr>
        <p:spPr>
          <a:xfrm>
            <a:off x="6019804" y="2501784"/>
            <a:ext cx="2209800" cy="2081212"/>
          </a:xfrm>
          <a:prstGeom prst="rect">
            <a:avLst/>
          </a:prstGeom>
        </p:spPr>
        <p:txBody>
          <a:bodyPr/>
          <a:lstStyle>
            <a:lvl1pPr algn="ctr">
              <a:buNone/>
              <a:defRPr sz="1100">
                <a:solidFill>
                  <a:schemeClr val="bg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10" name="Text Placeholder 21">
            <a:extLst>
              <a:ext uri="{FF2B5EF4-FFF2-40B4-BE49-F238E27FC236}">
                <a16:creationId xmlns:a16="http://schemas.microsoft.com/office/drawing/2014/main" id="{F2FC8752-00BD-3849-BA49-745EE41E13A2}"/>
              </a:ext>
            </a:extLst>
          </p:cNvPr>
          <p:cNvSpPr>
            <a:spLocks noGrp="1"/>
          </p:cNvSpPr>
          <p:nvPr>
            <p:ph type="body" sz="quarter" idx="15"/>
          </p:nvPr>
        </p:nvSpPr>
        <p:spPr>
          <a:xfrm>
            <a:off x="3581402" y="1819159"/>
            <a:ext cx="2209800" cy="566736"/>
          </a:xfrm>
          <a:prstGeom prst="rect">
            <a:avLst/>
          </a:prstGeom>
        </p:spPr>
        <p:txBody>
          <a:bodyPr/>
          <a:lstStyle>
            <a:lvl1pPr algn="ctr">
              <a:buNone/>
              <a:defRPr>
                <a:solidFill>
                  <a:schemeClr val="bg1"/>
                </a:solidFill>
              </a:defRPr>
            </a:lvl1pPr>
          </a:lstStyle>
          <a:p>
            <a:pPr lvl="0"/>
            <a:r>
              <a:rPr lang="en-US" sz="1800" dirty="0"/>
              <a:t>Click to edit Master text styles</a:t>
            </a:r>
          </a:p>
        </p:txBody>
      </p:sp>
      <p:sp>
        <p:nvSpPr>
          <p:cNvPr id="11" name="Text Placeholder 21">
            <a:extLst>
              <a:ext uri="{FF2B5EF4-FFF2-40B4-BE49-F238E27FC236}">
                <a16:creationId xmlns:a16="http://schemas.microsoft.com/office/drawing/2014/main" id="{FB26D678-B2F3-E344-A26E-1B695DF0ED37}"/>
              </a:ext>
            </a:extLst>
          </p:cNvPr>
          <p:cNvSpPr>
            <a:spLocks noGrp="1"/>
          </p:cNvSpPr>
          <p:nvPr>
            <p:ph type="body" sz="quarter" idx="16"/>
          </p:nvPr>
        </p:nvSpPr>
        <p:spPr>
          <a:xfrm>
            <a:off x="1143000" y="1819159"/>
            <a:ext cx="2209800" cy="566736"/>
          </a:xfrm>
          <a:prstGeom prst="rect">
            <a:avLst/>
          </a:prstGeom>
        </p:spPr>
        <p:txBody>
          <a:bodyPr/>
          <a:lstStyle>
            <a:lvl1pPr algn="ctr">
              <a:buNone/>
              <a:defRPr>
                <a:solidFill>
                  <a:schemeClr val="bg1"/>
                </a:solidFill>
              </a:defRPr>
            </a:lvl1pPr>
          </a:lstStyle>
          <a:p>
            <a:pPr lvl="0"/>
            <a:r>
              <a:rPr lang="en-US" sz="1800" dirty="0"/>
              <a:t>Click to edit Master text styles</a:t>
            </a:r>
          </a:p>
        </p:txBody>
      </p:sp>
      <p:sp>
        <p:nvSpPr>
          <p:cNvPr id="12" name="Text Placeholder 21">
            <a:extLst>
              <a:ext uri="{FF2B5EF4-FFF2-40B4-BE49-F238E27FC236}">
                <a16:creationId xmlns:a16="http://schemas.microsoft.com/office/drawing/2014/main" id="{F48ED3CF-5D28-2D4C-9562-D438F8870422}"/>
              </a:ext>
            </a:extLst>
          </p:cNvPr>
          <p:cNvSpPr>
            <a:spLocks noGrp="1"/>
          </p:cNvSpPr>
          <p:nvPr>
            <p:ph type="body" sz="quarter" idx="17"/>
          </p:nvPr>
        </p:nvSpPr>
        <p:spPr>
          <a:xfrm>
            <a:off x="6028271" y="1819159"/>
            <a:ext cx="2209800" cy="566736"/>
          </a:xfrm>
          <a:prstGeom prst="rect">
            <a:avLst/>
          </a:prstGeom>
        </p:spPr>
        <p:txBody>
          <a:bodyPr/>
          <a:lstStyle>
            <a:lvl1pPr algn="ctr">
              <a:buNone/>
              <a:defRPr/>
            </a:lvl1pPr>
          </a:lstStyle>
          <a:p>
            <a:pPr lvl="0"/>
            <a:r>
              <a:rPr lang="en-US" sz="1800" dirty="0"/>
              <a:t>Click to edit Master text styles</a:t>
            </a:r>
          </a:p>
        </p:txBody>
      </p:sp>
      <p:sp>
        <p:nvSpPr>
          <p:cNvPr id="13" name="Rounded Rectangle 12">
            <a:extLst>
              <a:ext uri="{FF2B5EF4-FFF2-40B4-BE49-F238E27FC236}">
                <a16:creationId xmlns:a16="http://schemas.microsoft.com/office/drawing/2014/main" id="{491F8122-58D9-6844-8AB6-A260D4D6E514}"/>
              </a:ext>
            </a:extLst>
          </p:cNvPr>
          <p:cNvSpPr/>
          <p:nvPr userDrawn="1"/>
        </p:nvSpPr>
        <p:spPr>
          <a:xfrm rot="18900000">
            <a:off x="2104945" y="1276654"/>
            <a:ext cx="285910" cy="285910"/>
          </a:xfrm>
          <a:prstGeom prst="roundRect">
            <a:avLst/>
          </a:prstGeom>
          <a:gradFill>
            <a:gsLst>
              <a:gs pos="0">
                <a:schemeClr val="bg1"/>
              </a:gs>
              <a:gs pos="100000">
                <a:schemeClr val="bg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169A6841-D91F-B748-9B92-D27FA82DB3D6}"/>
              </a:ext>
            </a:extLst>
          </p:cNvPr>
          <p:cNvSpPr/>
          <p:nvPr userDrawn="1"/>
        </p:nvSpPr>
        <p:spPr>
          <a:xfrm rot="18900000">
            <a:off x="4543347" y="1276654"/>
            <a:ext cx="285910" cy="285910"/>
          </a:xfrm>
          <a:prstGeom prst="roundRect">
            <a:avLst/>
          </a:prstGeom>
          <a:gradFill>
            <a:gsLst>
              <a:gs pos="0">
                <a:schemeClr val="bg1"/>
              </a:gs>
              <a:gs pos="100000">
                <a:schemeClr val="bg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AED0B5ED-D993-9D45-97DA-27F3BF044772}"/>
              </a:ext>
            </a:extLst>
          </p:cNvPr>
          <p:cNvSpPr/>
          <p:nvPr userDrawn="1"/>
        </p:nvSpPr>
        <p:spPr>
          <a:xfrm rot="18900000">
            <a:off x="6990215" y="1276654"/>
            <a:ext cx="285910" cy="285910"/>
          </a:xfrm>
          <a:prstGeom prst="roundRect">
            <a:avLst/>
          </a:prstGeom>
          <a:gradFill>
            <a:gsLst>
              <a:gs pos="0">
                <a:schemeClr val="bg1"/>
              </a:gs>
              <a:gs pos="100000">
                <a:schemeClr val="bg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10172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452147"/>
          </a:xfrm>
        </p:spPr>
        <p:txBody>
          <a:bodyPr/>
          <a:lstStyle>
            <a:lvl1pPr>
              <a:buNone/>
              <a:defRPr sz="1800"/>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61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074664"/>
            <a:ext cx="7886700" cy="994172"/>
          </a:xfrm>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345913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95A8FA8-3B12-DF45-A9C8-8BC1D5BF78B3}"/>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pic>
        <p:nvPicPr>
          <p:cNvPr id="11" name="Picture 10">
            <a:extLst>
              <a:ext uri="{FF2B5EF4-FFF2-40B4-BE49-F238E27FC236}">
                <a16:creationId xmlns:a16="http://schemas.microsoft.com/office/drawing/2014/main" id="{8650D91C-D5EF-D64F-B9BF-2C9890282663}"/>
              </a:ext>
            </a:extLst>
          </p:cNvPr>
          <p:cNvPicPr>
            <a:picLocks noChangeAspect="1"/>
          </p:cNvPicPr>
          <p:nvPr userDrawn="1"/>
        </p:nvPicPr>
        <p:blipFill>
          <a:blip r:embed="rId2"/>
          <a:stretch>
            <a:fillRect/>
          </a:stretch>
        </p:blipFill>
        <p:spPr>
          <a:xfrm>
            <a:off x="312234" y="345411"/>
            <a:ext cx="921879" cy="349162"/>
          </a:xfrm>
          <a:prstGeom prst="rect">
            <a:avLst/>
          </a:prstGeom>
        </p:spPr>
      </p:pic>
    </p:spTree>
    <p:extLst>
      <p:ext uri="{BB962C8B-B14F-4D97-AF65-F5344CB8AC3E}">
        <p14:creationId xmlns:p14="http://schemas.microsoft.com/office/powerpoint/2010/main" val="289334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108297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363474" y="1357884"/>
            <a:ext cx="8250174" cy="312039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5678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343695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E30BEA-BBC6-C64E-B9D0-92F27F189F89}" type="slidenum">
              <a:rPr lang="en-US" smtClean="0"/>
              <a:t>‹#›</a:t>
            </a:fld>
            <a:endParaRPr lang="en-US"/>
          </a:p>
        </p:txBody>
      </p:sp>
      <p:sp>
        <p:nvSpPr>
          <p:cNvPr id="7" name="Text Placeholder 15">
            <a:extLst>
              <a:ext uri="{FF2B5EF4-FFF2-40B4-BE49-F238E27FC236}">
                <a16:creationId xmlns:a16="http://schemas.microsoft.com/office/drawing/2014/main" id="{B6304A95-640C-2848-9C9E-37975BD96889}"/>
              </a:ext>
            </a:extLst>
          </p:cNvPr>
          <p:cNvSpPr>
            <a:spLocks noGrp="1"/>
          </p:cNvSpPr>
          <p:nvPr>
            <p:ph type="body" sz="quarter" idx="13" hasCustomPrompt="1"/>
          </p:nvPr>
        </p:nvSpPr>
        <p:spPr>
          <a:xfrm>
            <a:off x="1143000"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8" name="Text Placeholder 15">
            <a:extLst>
              <a:ext uri="{FF2B5EF4-FFF2-40B4-BE49-F238E27FC236}">
                <a16:creationId xmlns:a16="http://schemas.microsoft.com/office/drawing/2014/main" id="{5030DED5-371B-C04F-9A0F-230E952F6EC4}"/>
              </a:ext>
            </a:extLst>
          </p:cNvPr>
          <p:cNvSpPr>
            <a:spLocks noGrp="1"/>
          </p:cNvSpPr>
          <p:nvPr>
            <p:ph type="body" sz="quarter" idx="11" hasCustomPrompt="1"/>
          </p:nvPr>
        </p:nvSpPr>
        <p:spPr>
          <a:xfrm>
            <a:off x="3581402"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9" name="Text Placeholder 15">
            <a:extLst>
              <a:ext uri="{FF2B5EF4-FFF2-40B4-BE49-F238E27FC236}">
                <a16:creationId xmlns:a16="http://schemas.microsoft.com/office/drawing/2014/main" id="{5589946C-0D62-B543-937E-218A533AD76C}"/>
              </a:ext>
            </a:extLst>
          </p:cNvPr>
          <p:cNvSpPr>
            <a:spLocks noGrp="1"/>
          </p:cNvSpPr>
          <p:nvPr>
            <p:ph type="body" sz="quarter" idx="14" hasCustomPrompt="1"/>
          </p:nvPr>
        </p:nvSpPr>
        <p:spPr>
          <a:xfrm>
            <a:off x="6019804"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10" name="Text Placeholder 21">
            <a:extLst>
              <a:ext uri="{FF2B5EF4-FFF2-40B4-BE49-F238E27FC236}">
                <a16:creationId xmlns:a16="http://schemas.microsoft.com/office/drawing/2014/main" id="{F2FC8752-00BD-3849-BA49-745EE41E13A2}"/>
              </a:ext>
            </a:extLst>
          </p:cNvPr>
          <p:cNvSpPr>
            <a:spLocks noGrp="1"/>
          </p:cNvSpPr>
          <p:nvPr>
            <p:ph type="body" sz="quarter" idx="15"/>
          </p:nvPr>
        </p:nvSpPr>
        <p:spPr>
          <a:xfrm>
            <a:off x="3581402" y="1819159"/>
            <a:ext cx="2209800" cy="566736"/>
          </a:xfrm>
          <a:prstGeom prst="rect">
            <a:avLst/>
          </a:prstGeom>
        </p:spPr>
        <p:txBody>
          <a:bodyPr/>
          <a:lstStyle>
            <a:lvl1pPr algn="ctr">
              <a:buNone/>
              <a:defRPr>
                <a:solidFill>
                  <a:schemeClr val="accent1"/>
                </a:solidFill>
              </a:defRPr>
            </a:lvl1pPr>
          </a:lstStyle>
          <a:p>
            <a:pPr lvl="0"/>
            <a:r>
              <a:rPr lang="en-US" sz="1800" dirty="0"/>
              <a:t>Click to edit Master text styles</a:t>
            </a:r>
          </a:p>
        </p:txBody>
      </p:sp>
      <p:sp>
        <p:nvSpPr>
          <p:cNvPr id="11" name="Text Placeholder 21">
            <a:extLst>
              <a:ext uri="{FF2B5EF4-FFF2-40B4-BE49-F238E27FC236}">
                <a16:creationId xmlns:a16="http://schemas.microsoft.com/office/drawing/2014/main" id="{FB26D678-B2F3-E344-A26E-1B695DF0ED37}"/>
              </a:ext>
            </a:extLst>
          </p:cNvPr>
          <p:cNvSpPr>
            <a:spLocks noGrp="1"/>
          </p:cNvSpPr>
          <p:nvPr>
            <p:ph type="body" sz="quarter" idx="16"/>
          </p:nvPr>
        </p:nvSpPr>
        <p:spPr>
          <a:xfrm>
            <a:off x="1143000" y="1819159"/>
            <a:ext cx="2209800" cy="566736"/>
          </a:xfrm>
          <a:prstGeom prst="rect">
            <a:avLst/>
          </a:prstGeom>
        </p:spPr>
        <p:txBody>
          <a:bodyPr/>
          <a:lstStyle>
            <a:lvl1pPr algn="ctr">
              <a:buNone/>
              <a:defRPr sz="1400">
                <a:solidFill>
                  <a:schemeClr val="accent1"/>
                </a:solidFill>
              </a:defRPr>
            </a:lvl1pPr>
          </a:lstStyle>
          <a:p>
            <a:pPr lvl="0"/>
            <a:r>
              <a:rPr lang="en-US" sz="1800" dirty="0"/>
              <a:t>Click to edit Master text styles</a:t>
            </a:r>
          </a:p>
        </p:txBody>
      </p:sp>
      <p:sp>
        <p:nvSpPr>
          <p:cNvPr id="12" name="Text Placeholder 21">
            <a:extLst>
              <a:ext uri="{FF2B5EF4-FFF2-40B4-BE49-F238E27FC236}">
                <a16:creationId xmlns:a16="http://schemas.microsoft.com/office/drawing/2014/main" id="{F48ED3CF-5D28-2D4C-9562-D438F8870422}"/>
              </a:ext>
            </a:extLst>
          </p:cNvPr>
          <p:cNvSpPr>
            <a:spLocks noGrp="1"/>
          </p:cNvSpPr>
          <p:nvPr>
            <p:ph type="body" sz="quarter" idx="17"/>
          </p:nvPr>
        </p:nvSpPr>
        <p:spPr>
          <a:xfrm>
            <a:off x="6028271" y="1819159"/>
            <a:ext cx="2209800" cy="566736"/>
          </a:xfrm>
          <a:prstGeom prst="rect">
            <a:avLst/>
          </a:prstGeom>
        </p:spPr>
        <p:txBody>
          <a:bodyPr/>
          <a:lstStyle>
            <a:lvl1pPr algn="ctr">
              <a:buNone/>
              <a:defRPr/>
            </a:lvl1pPr>
          </a:lstStyle>
          <a:p>
            <a:pPr lvl="0"/>
            <a:r>
              <a:rPr lang="en-US" sz="1800" dirty="0"/>
              <a:t>Click to edit Master text styles</a:t>
            </a:r>
          </a:p>
        </p:txBody>
      </p:sp>
    </p:spTree>
    <p:extLst>
      <p:ext uri="{BB962C8B-B14F-4D97-AF65-F5344CB8AC3E}">
        <p14:creationId xmlns:p14="http://schemas.microsoft.com/office/powerpoint/2010/main" val="270411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452147"/>
          </a:xfrm>
        </p:spPr>
        <p:txBody>
          <a:bodyPr/>
          <a:lstStyle>
            <a:lvl1pPr>
              <a:buNone/>
              <a:defRPr sz="1800"/>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32845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1864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495389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5143500"/>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spTree>
    <p:extLst>
      <p:ext uri="{BB962C8B-B14F-4D97-AF65-F5344CB8AC3E}">
        <p14:creationId xmlns:p14="http://schemas.microsoft.com/office/powerpoint/2010/main" val="427026544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6" r:id="rId3"/>
    <p:sldLayoutId id="2147483689" r:id="rId4"/>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994173"/>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9" name="Rounded Rectangle 8">
            <a:extLst>
              <a:ext uri="{FF2B5EF4-FFF2-40B4-BE49-F238E27FC236}">
                <a16:creationId xmlns:a16="http://schemas.microsoft.com/office/drawing/2014/main" id="{3B472C28-DD38-9A49-A63F-8045D3FE87B7}"/>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Placeholder 1"/>
          <p:cNvSpPr>
            <a:spLocks noGrp="1"/>
          </p:cNvSpPr>
          <p:nvPr>
            <p:ph type="title"/>
          </p:nvPr>
        </p:nvSpPr>
        <p:spPr>
          <a:xfrm>
            <a:off x="628650" y="195631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051689"/>
            <a:ext cx="7886700" cy="1492927"/>
          </a:xfrm>
          <a:prstGeom prst="rect">
            <a:avLst/>
          </a:prstGeom>
        </p:spPr>
        <p:txBody>
          <a:bodyPr vert="horz" lIns="9144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pic>
        <p:nvPicPr>
          <p:cNvPr id="10" name="Picture 9">
            <a:extLst>
              <a:ext uri="{FF2B5EF4-FFF2-40B4-BE49-F238E27FC236}">
                <a16:creationId xmlns:a16="http://schemas.microsoft.com/office/drawing/2014/main" id="{0B1B76FE-0247-A340-8C0E-3A853EADE1F1}"/>
              </a:ext>
            </a:extLst>
          </p:cNvPr>
          <p:cNvPicPr>
            <a:picLocks noChangeAspect="1"/>
          </p:cNvPicPr>
          <p:nvPr userDrawn="1"/>
        </p:nvPicPr>
        <p:blipFill>
          <a:blip r:embed="rId7"/>
          <a:stretch>
            <a:fillRect/>
          </a:stretch>
        </p:blipFill>
        <p:spPr>
          <a:xfrm>
            <a:off x="312234" y="345411"/>
            <a:ext cx="921879" cy="349162"/>
          </a:xfrm>
          <a:prstGeom prst="rect">
            <a:avLst/>
          </a:prstGeom>
        </p:spPr>
      </p:pic>
    </p:spTree>
    <p:extLst>
      <p:ext uri="{BB962C8B-B14F-4D97-AF65-F5344CB8AC3E}">
        <p14:creationId xmlns:p14="http://schemas.microsoft.com/office/powerpoint/2010/main" val="3882884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685800" rtl="0" eaLnBrk="1" latinLnBrk="0" hangingPunct="1">
        <a:lnSpc>
          <a:spcPct val="90000"/>
        </a:lnSpc>
        <a:spcBef>
          <a:spcPct val="0"/>
        </a:spcBef>
        <a:buNone/>
        <a:defRPr sz="2400" b="0" i="0" kern="120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0"/>
        </a:spcBef>
        <a:buFont typeface="Arial" panose="020B0604020202020204" pitchFamily="34" charset="0"/>
        <a:buNone/>
        <a:defRPr sz="18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5631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05168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pic>
        <p:nvPicPr>
          <p:cNvPr id="7" name="Picture 6">
            <a:extLst>
              <a:ext uri="{FF2B5EF4-FFF2-40B4-BE49-F238E27FC236}">
                <a16:creationId xmlns:a16="http://schemas.microsoft.com/office/drawing/2014/main" id="{64C30A7C-EED1-3542-B889-3B6AA58ECE9F}"/>
              </a:ext>
            </a:extLst>
          </p:cNvPr>
          <p:cNvPicPr>
            <a:picLocks noChangeAspect="1"/>
          </p:cNvPicPr>
          <p:nvPr userDrawn="1"/>
        </p:nvPicPr>
        <p:blipFill>
          <a:blip r:embed="rId5"/>
          <a:stretch>
            <a:fillRect/>
          </a:stretch>
        </p:blipFill>
        <p:spPr>
          <a:xfrm>
            <a:off x="312234" y="345411"/>
            <a:ext cx="921879" cy="349162"/>
          </a:xfrm>
          <a:prstGeom prst="rect">
            <a:avLst/>
          </a:prstGeom>
        </p:spPr>
      </p:pic>
    </p:spTree>
    <p:extLst>
      <p:ext uri="{BB962C8B-B14F-4D97-AF65-F5344CB8AC3E}">
        <p14:creationId xmlns:p14="http://schemas.microsoft.com/office/powerpoint/2010/main" val="20792702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5" r:id="rId3"/>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3D3496-45BD-154E-A93C-02964875BD89}"/>
              </a:ext>
            </a:extLst>
          </p:cNvPr>
          <p:cNvSpPr/>
          <p:nvPr userDrawn="1"/>
        </p:nvSpPr>
        <p:spPr>
          <a:xfrm>
            <a:off x="0" y="0"/>
            <a:ext cx="1555423" cy="5143500"/>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Rounded Rectangle 8">
            <a:extLst>
              <a:ext uri="{FF2B5EF4-FFF2-40B4-BE49-F238E27FC236}">
                <a16:creationId xmlns:a16="http://schemas.microsoft.com/office/drawing/2014/main" id="{248120E1-597F-DE47-93B7-428ECCEDCBB4}"/>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Placeholder 1"/>
          <p:cNvSpPr>
            <a:spLocks noGrp="1"/>
          </p:cNvSpPr>
          <p:nvPr>
            <p:ph type="title"/>
          </p:nvPr>
        </p:nvSpPr>
        <p:spPr>
          <a:xfrm>
            <a:off x="628650" y="195631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05168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pic>
        <p:nvPicPr>
          <p:cNvPr id="10" name="Picture 9">
            <a:extLst>
              <a:ext uri="{FF2B5EF4-FFF2-40B4-BE49-F238E27FC236}">
                <a16:creationId xmlns:a16="http://schemas.microsoft.com/office/drawing/2014/main" id="{ED3291F0-40CD-F84C-B12E-75F1D5402822}"/>
              </a:ext>
            </a:extLst>
          </p:cNvPr>
          <p:cNvPicPr>
            <a:picLocks noChangeAspect="1"/>
          </p:cNvPicPr>
          <p:nvPr userDrawn="1"/>
        </p:nvPicPr>
        <p:blipFill>
          <a:blip r:embed="rId3"/>
          <a:stretch>
            <a:fillRect/>
          </a:stretch>
        </p:blipFill>
        <p:spPr>
          <a:xfrm>
            <a:off x="312234" y="345411"/>
            <a:ext cx="921879" cy="349162"/>
          </a:xfrm>
          <a:prstGeom prst="rect">
            <a:avLst/>
          </a:prstGeom>
        </p:spPr>
      </p:pic>
    </p:spTree>
    <p:extLst>
      <p:ext uri="{BB962C8B-B14F-4D97-AF65-F5344CB8AC3E}">
        <p14:creationId xmlns:p14="http://schemas.microsoft.com/office/powerpoint/2010/main" val="3388715831"/>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5137570"/>
          </a:xfrm>
          <a:prstGeom prst="rect">
            <a:avLst/>
          </a:prstGeom>
          <a:pattFill prst="pct20">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4" name="Rectangle 3">
            <a:extLst>
              <a:ext uri="{FF2B5EF4-FFF2-40B4-BE49-F238E27FC236}">
                <a16:creationId xmlns:a16="http://schemas.microsoft.com/office/drawing/2014/main" id="{5AC355EF-A8CB-1C49-A255-091D832B2408}"/>
              </a:ext>
            </a:extLst>
          </p:cNvPr>
          <p:cNvSpPr/>
          <p:nvPr userDrawn="1"/>
        </p:nvSpPr>
        <p:spPr>
          <a:xfrm>
            <a:off x="0" y="5930"/>
            <a:ext cx="9144000" cy="513757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881753BD-0891-7B49-8660-7B5787495449}"/>
              </a:ext>
            </a:extLst>
          </p:cNvPr>
          <p:cNvSpPr/>
          <p:nvPr userDrawn="1"/>
        </p:nvSpPr>
        <p:spPr>
          <a:xfrm rot="18900000">
            <a:off x="-8601" y="-269555"/>
            <a:ext cx="1559142" cy="15591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Placeholder 1"/>
          <p:cNvSpPr>
            <a:spLocks noGrp="1"/>
          </p:cNvSpPr>
          <p:nvPr>
            <p:ph type="title"/>
          </p:nvPr>
        </p:nvSpPr>
        <p:spPr>
          <a:xfrm>
            <a:off x="628650" y="1476375"/>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71750"/>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bg1"/>
                </a:solidFill>
                <a:latin typeface="Arial" panose="020B0604020202020204" pitchFamily="34" charset="0"/>
              </a:defRPr>
            </a:lvl1pPr>
          </a:lstStyle>
          <a:p>
            <a:fld id="{F6E30BEA-BBC6-C64E-B9D0-92F27F189F89}" type="slidenum">
              <a:rPr lang="en-US" smtClean="0"/>
              <a:pPr/>
              <a:t>‹#›</a:t>
            </a:fld>
            <a:endParaRPr lang="en-US" dirty="0"/>
          </a:p>
        </p:txBody>
      </p:sp>
      <p:pic>
        <p:nvPicPr>
          <p:cNvPr id="14" name="Picture 13">
            <a:extLst>
              <a:ext uri="{FF2B5EF4-FFF2-40B4-BE49-F238E27FC236}">
                <a16:creationId xmlns:a16="http://schemas.microsoft.com/office/drawing/2014/main" id="{628BB52D-62D8-214F-8037-4B0D4E94B3D7}"/>
              </a:ext>
            </a:extLst>
          </p:cNvPr>
          <p:cNvPicPr>
            <a:picLocks noChangeAspect="1"/>
          </p:cNvPicPr>
          <p:nvPr userDrawn="1"/>
        </p:nvPicPr>
        <p:blipFill>
          <a:blip r:embed="rId6"/>
          <a:stretch>
            <a:fillRect/>
          </a:stretch>
        </p:blipFill>
        <p:spPr>
          <a:xfrm>
            <a:off x="312234" y="348603"/>
            <a:ext cx="921879" cy="348445"/>
          </a:xfrm>
          <a:prstGeom prst="rect">
            <a:avLst/>
          </a:prstGeom>
        </p:spPr>
      </p:pic>
    </p:spTree>
    <p:extLst>
      <p:ext uri="{BB962C8B-B14F-4D97-AF65-F5344CB8AC3E}">
        <p14:creationId xmlns:p14="http://schemas.microsoft.com/office/powerpoint/2010/main" val="8511158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l" defTabSz="685800" rtl="0" eaLnBrk="1" latinLnBrk="0" hangingPunct="1">
        <a:lnSpc>
          <a:spcPct val="90000"/>
        </a:lnSpc>
        <a:spcBef>
          <a:spcPct val="0"/>
        </a:spcBef>
        <a:buNone/>
        <a:defRPr sz="3300" b="0" i="0" kern="1200">
          <a:solidFill>
            <a:schemeClr val="bg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6B9E-C6F8-CB1D-F77A-45F6EC78057F}"/>
              </a:ext>
            </a:extLst>
          </p:cNvPr>
          <p:cNvSpPr>
            <a:spLocks noGrp="1"/>
          </p:cNvSpPr>
          <p:nvPr>
            <p:ph type="title"/>
          </p:nvPr>
        </p:nvSpPr>
        <p:spPr/>
        <p:txBody>
          <a:bodyPr>
            <a:normAutofit/>
          </a:bodyPr>
          <a:lstStyle/>
          <a:p>
            <a:r>
              <a:rPr lang="en-US" sz="4400" dirty="0"/>
              <a:t>Residency Learning Networks</a:t>
            </a:r>
          </a:p>
        </p:txBody>
      </p:sp>
    </p:spTree>
    <p:extLst>
      <p:ext uri="{BB962C8B-B14F-4D97-AF65-F5344CB8AC3E}">
        <p14:creationId xmlns:p14="http://schemas.microsoft.com/office/powerpoint/2010/main" val="12660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938D-F71B-4F87-DB24-552E33958A83}"/>
              </a:ext>
            </a:extLst>
          </p:cNvPr>
          <p:cNvSpPr>
            <a:spLocks noGrp="1"/>
          </p:cNvSpPr>
          <p:nvPr>
            <p:ph type="title"/>
          </p:nvPr>
        </p:nvSpPr>
        <p:spPr/>
        <p:txBody>
          <a:bodyPr/>
          <a:lstStyle/>
          <a:p>
            <a:r>
              <a:rPr lang="en-US" dirty="0"/>
              <a:t>Questions? Thoughts?</a:t>
            </a:r>
          </a:p>
        </p:txBody>
      </p:sp>
    </p:spTree>
    <p:extLst>
      <p:ext uri="{BB962C8B-B14F-4D97-AF65-F5344CB8AC3E}">
        <p14:creationId xmlns:p14="http://schemas.microsoft.com/office/powerpoint/2010/main" val="259241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E73F-B84C-EC6E-1748-24A9717A7D95}"/>
              </a:ext>
            </a:extLst>
          </p:cNvPr>
          <p:cNvSpPr>
            <a:spLocks noGrp="1"/>
          </p:cNvSpPr>
          <p:nvPr>
            <p:ph type="title"/>
          </p:nvPr>
        </p:nvSpPr>
        <p:spPr/>
        <p:txBody>
          <a:bodyPr>
            <a:normAutofit fontScale="90000"/>
          </a:bodyPr>
          <a:lstStyle/>
          <a:p>
            <a:r>
              <a:rPr lang="en-US" sz="4500" dirty="0">
                <a:solidFill>
                  <a:srgbClr val="0070C0"/>
                </a:solidFill>
                <a:cs typeface="Helvetica" panose="020B0604020202020204" pitchFamily="34" charset="0"/>
              </a:rPr>
              <a:t>Background</a:t>
            </a:r>
            <a:br>
              <a:rPr lang="en-US" sz="4500" dirty="0">
                <a:solidFill>
                  <a:srgbClr val="0070C0"/>
                </a:solidFill>
                <a:cs typeface="Helvetica" panose="020B0604020202020204" pitchFamily="34" charset="0"/>
              </a:rPr>
            </a:br>
            <a:endParaRPr lang="en-US" dirty="0">
              <a:solidFill>
                <a:srgbClr val="0070C0"/>
              </a:solidFill>
              <a:cs typeface="Helvetica" panose="020B0604020202020204" pitchFamily="34" charset="0"/>
            </a:endParaRPr>
          </a:p>
        </p:txBody>
      </p:sp>
      <p:sp>
        <p:nvSpPr>
          <p:cNvPr id="3" name="Content Placeholder 2">
            <a:extLst>
              <a:ext uri="{FF2B5EF4-FFF2-40B4-BE49-F238E27FC236}">
                <a16:creationId xmlns:a16="http://schemas.microsoft.com/office/drawing/2014/main" id="{C0E4ED0A-9274-8CF9-E0F0-CA1E5B6B963E}"/>
              </a:ext>
            </a:extLst>
          </p:cNvPr>
          <p:cNvSpPr>
            <a:spLocks noGrp="1"/>
          </p:cNvSpPr>
          <p:nvPr>
            <p:ph idx="1"/>
          </p:nvPr>
        </p:nvSpPr>
        <p:spPr>
          <a:xfrm>
            <a:off x="363474" y="1262269"/>
            <a:ext cx="8250174" cy="3216005"/>
          </a:xfrm>
        </p:spPr>
        <p:txBody>
          <a:bodyPr>
            <a:normAutofit lnSpcReduction="10000"/>
          </a:bodyPr>
          <a:lstStyle/>
          <a:p>
            <a:pPr marL="0" indent="0">
              <a:lnSpc>
                <a:spcPct val="115000"/>
              </a:lnSpc>
              <a:spcBef>
                <a:spcPts val="0"/>
              </a:spcBef>
              <a:spcAft>
                <a:spcPts val="600"/>
              </a:spcAft>
              <a:buNone/>
            </a:pPr>
            <a:r>
              <a:rPr lang="en-US"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In December 2022, the ABFM Foundation awarded STFM a 10-month grant to inform and provide leadership for future development of residency learning networks. </a:t>
            </a:r>
          </a:p>
          <a:p>
            <a:pPr marL="0" indent="0">
              <a:lnSpc>
                <a:spcPct val="115000"/>
              </a:lnSpc>
              <a:spcBef>
                <a:spcPts val="0"/>
              </a:spcBef>
              <a:spcAft>
                <a:spcPts val="600"/>
              </a:spcAft>
              <a:buNone/>
            </a:pPr>
            <a:r>
              <a:rPr lang="en-US"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Fundin</a:t>
            </a:r>
            <a:r>
              <a:rPr lang="en-US"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g for STFM to</a:t>
            </a:r>
            <a:r>
              <a:rPr lang="en-US"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 </a:t>
            </a:r>
          </a:p>
          <a:p>
            <a:pPr>
              <a:lnSpc>
                <a:spcPct val="115000"/>
              </a:lnSpc>
              <a:spcBef>
                <a:spcPts val="0"/>
              </a:spcBef>
              <a:spcAft>
                <a:spcPts val="600"/>
              </a:spcAft>
              <a:buFont typeface="Wingdings" panose="05000000000000000000" pitchFamily="2" charset="2"/>
              <a:buChar char="ü"/>
            </a:pPr>
            <a:r>
              <a:rPr lang="en-US"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Conduct a Summit to gather input on needs</a:t>
            </a:r>
          </a:p>
          <a:p>
            <a:pPr>
              <a:lnSpc>
                <a:spcPct val="115000"/>
              </a:lnSpc>
              <a:spcBef>
                <a:spcPts val="0"/>
              </a:spcBef>
              <a:spcAft>
                <a:spcPts val="600"/>
              </a:spcAft>
              <a:buFont typeface="Wingdings" panose="05000000000000000000" pitchFamily="2" charset="2"/>
              <a:buChar char="ü"/>
            </a:pPr>
            <a:r>
              <a:rPr lang="en-US"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Implement Residency Learning Network Leadership Training</a:t>
            </a:r>
          </a:p>
          <a:p>
            <a:pPr>
              <a:lnSpc>
                <a:spcPct val="115000"/>
              </a:lnSpc>
              <a:spcBef>
                <a:spcPts val="0"/>
              </a:spcBef>
              <a:spcAft>
                <a:spcPts val="600"/>
              </a:spcAft>
              <a:buFont typeface="Wingdings" panose="05000000000000000000" pitchFamily="2" charset="2"/>
              <a:buChar char="ü"/>
            </a:pPr>
            <a:r>
              <a:rPr lang="en-US"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Create an Action Plan for developing infrastructure for residency learning networks</a:t>
            </a:r>
          </a:p>
        </p:txBody>
      </p:sp>
    </p:spTree>
    <p:extLst>
      <p:ext uri="{BB962C8B-B14F-4D97-AF65-F5344CB8AC3E}">
        <p14:creationId xmlns:p14="http://schemas.microsoft.com/office/powerpoint/2010/main" val="417782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p:txBody>
          <a:bodyPr>
            <a:normAutofit fontScale="90000"/>
          </a:bodyPr>
          <a:lstStyle/>
          <a:p>
            <a:r>
              <a:rPr lang="en-US" sz="4100" dirty="0">
                <a:solidFill>
                  <a:srgbClr val="0070C0"/>
                </a:solidFill>
              </a:rPr>
              <a:t>Residency Network </a:t>
            </a:r>
            <a:br>
              <a:rPr lang="en-US" sz="4100" dirty="0">
                <a:solidFill>
                  <a:srgbClr val="0070C0"/>
                </a:solidFill>
              </a:rPr>
            </a:br>
            <a:r>
              <a:rPr lang="en-US" sz="4100" dirty="0">
                <a:solidFill>
                  <a:srgbClr val="0070C0"/>
                </a:solidFill>
              </a:rPr>
              <a:t>Leadership Training</a:t>
            </a:r>
            <a:endParaRPr lang="en-US" sz="3000" dirty="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363474" y="1426028"/>
            <a:ext cx="8250174" cy="2972733"/>
          </a:xfrm>
        </p:spPr>
        <p:txBody>
          <a:bodyPr>
            <a:noAutofit/>
          </a:bodyPr>
          <a:lstStyle/>
          <a:p>
            <a:pPr>
              <a:lnSpc>
                <a:spcPct val="115000"/>
              </a:lnSpc>
              <a:spcBef>
                <a:spcPts val="0"/>
              </a:spcBef>
              <a:spcAft>
                <a:spcPts val="1000"/>
              </a:spcAft>
              <a:buSzPts val="1000"/>
              <a:tabLst>
                <a:tab pos="457200" algn="l"/>
              </a:tabLst>
            </a:pPr>
            <a:r>
              <a:rPr lang="en-US" sz="24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 preconference workshop at the 2023 Conference on Practice and Quality Improvement.</a:t>
            </a:r>
          </a:p>
          <a:p>
            <a:pPr>
              <a:lnSpc>
                <a:spcPct val="115000"/>
              </a:lnSpc>
              <a:spcBef>
                <a:spcPts val="0"/>
              </a:spcBef>
              <a:buSzPts val="1000"/>
              <a:tabLst>
                <a:tab pos="457200" algn="l"/>
              </a:tabLst>
            </a:pPr>
            <a:r>
              <a:rPr lang="en-US" sz="24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Attendance at the 2023 Conference on Practice and Quality Improvement, with attendance required at specific sessions that will contribute to effective leadership of learning networks</a:t>
            </a:r>
            <a:endParaRPr lang="en-US" sz="2400" dirty="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85518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p:txBody>
          <a:bodyPr>
            <a:normAutofit fontScale="90000"/>
          </a:bodyPr>
          <a:lstStyle/>
          <a:p>
            <a:r>
              <a:rPr lang="en-US" sz="4100" dirty="0">
                <a:solidFill>
                  <a:srgbClr val="0070C0"/>
                </a:solidFill>
              </a:rPr>
              <a:t>Residency Network </a:t>
            </a:r>
            <a:br>
              <a:rPr lang="en-US" sz="4100" dirty="0">
                <a:solidFill>
                  <a:srgbClr val="0070C0"/>
                </a:solidFill>
              </a:rPr>
            </a:br>
            <a:r>
              <a:rPr lang="en-US" sz="4100" dirty="0">
                <a:solidFill>
                  <a:srgbClr val="0070C0"/>
                </a:solidFill>
              </a:rPr>
              <a:t>Leadership Training</a:t>
            </a:r>
            <a:endParaRPr lang="en-US" sz="3000" dirty="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363474" y="1426028"/>
            <a:ext cx="8250174" cy="2972733"/>
          </a:xfrm>
        </p:spPr>
        <p:txBody>
          <a:bodyPr>
            <a:noAutofit/>
          </a:bodyPr>
          <a:lstStyle/>
          <a:p>
            <a:pPr>
              <a:lnSpc>
                <a:spcPct val="115000"/>
              </a:lnSpc>
              <a:spcBef>
                <a:spcPts val="50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Learning collaborative models and definitions</a:t>
            </a:r>
          </a:p>
          <a:p>
            <a:pPr>
              <a:lnSpc>
                <a:spcPct val="115000"/>
              </a:lnSpc>
              <a:spcBef>
                <a:spcPts val="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Effective leadership</a:t>
            </a:r>
          </a:p>
          <a:p>
            <a:pPr>
              <a:lnSpc>
                <a:spcPct val="115000"/>
              </a:lnSpc>
              <a:spcBef>
                <a:spcPts val="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Change management</a:t>
            </a:r>
          </a:p>
          <a:p>
            <a:pPr>
              <a:lnSpc>
                <a:spcPct val="115000"/>
              </a:lnSpc>
              <a:spcBef>
                <a:spcPts val="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Defining and measuring outcomes</a:t>
            </a:r>
          </a:p>
          <a:p>
            <a:pPr>
              <a:lnSpc>
                <a:spcPct val="115000"/>
              </a:lnSpc>
              <a:spcBef>
                <a:spcPts val="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Network facilitation</a:t>
            </a:r>
          </a:p>
          <a:p>
            <a:pPr>
              <a:lnSpc>
                <a:spcPct val="115000"/>
              </a:lnSpc>
              <a:spcBef>
                <a:spcPts val="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Accessing resources</a:t>
            </a:r>
          </a:p>
          <a:p>
            <a:pPr>
              <a:lnSpc>
                <a:spcPct val="115000"/>
              </a:lnSpc>
              <a:spcBef>
                <a:spcPts val="0"/>
              </a:spcBef>
              <a:buSzPts val="1000"/>
              <a:tabLst>
                <a:tab pos="457200" algn="l"/>
              </a:tabLst>
            </a:pPr>
            <a:r>
              <a:rPr lang="en-US" sz="24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Securing funding</a:t>
            </a:r>
          </a:p>
        </p:txBody>
      </p:sp>
    </p:spTree>
    <p:extLst>
      <p:ext uri="{BB962C8B-B14F-4D97-AF65-F5344CB8AC3E}">
        <p14:creationId xmlns:p14="http://schemas.microsoft.com/office/powerpoint/2010/main" val="241930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185057" y="273844"/>
            <a:ext cx="8730343" cy="994172"/>
          </a:xfrm>
        </p:spPr>
        <p:txBody>
          <a:bodyPr>
            <a:normAutofit fontScale="90000"/>
          </a:bodyPr>
          <a:lstStyle/>
          <a:p>
            <a:r>
              <a:rPr lang="en-US" sz="4100" dirty="0">
                <a:solidFill>
                  <a:srgbClr val="0070C0"/>
                </a:solidFill>
              </a:rPr>
              <a:t>Residency Learning Network Summit</a:t>
            </a:r>
            <a:endParaRPr lang="en-US" sz="3000" dirty="0"/>
          </a:p>
        </p:txBody>
      </p:sp>
      <p:pic>
        <p:nvPicPr>
          <p:cNvPr id="1026" name="Picture 2">
            <a:extLst>
              <a:ext uri="{FF2B5EF4-FFF2-40B4-BE49-F238E27FC236}">
                <a16:creationId xmlns:a16="http://schemas.microsoft.com/office/drawing/2014/main" id="{F52A28C1-A1A5-D882-FC7A-2A75F12AC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8" b="28230"/>
          <a:stretch/>
        </p:blipFill>
        <p:spPr bwMode="auto">
          <a:xfrm>
            <a:off x="4550228" y="1594659"/>
            <a:ext cx="4102833" cy="2634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1DA022-C625-996A-EF5D-7D6501B264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7" r="27422"/>
          <a:stretch/>
        </p:blipFill>
        <p:spPr bwMode="auto">
          <a:xfrm>
            <a:off x="515815" y="1199049"/>
            <a:ext cx="3645877" cy="367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44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p:txBody>
          <a:bodyPr>
            <a:normAutofit fontScale="90000"/>
          </a:bodyPr>
          <a:lstStyle/>
          <a:p>
            <a:r>
              <a:rPr lang="en-US" sz="4100" dirty="0">
                <a:solidFill>
                  <a:srgbClr val="0070C0"/>
                </a:solidFill>
              </a:rPr>
              <a:t>General takeaways from Summit:</a:t>
            </a:r>
            <a:br>
              <a:rPr lang="en-US" sz="3000" dirty="0"/>
            </a:br>
            <a:endParaRPr lang="en-US" sz="3000" dirty="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363474" y="1145286"/>
            <a:ext cx="8250174" cy="325347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8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Because learning networks aren’t a citable ACGME requirement, the messaging about the benefits of joining a network are important. </a:t>
            </a:r>
          </a:p>
          <a:p>
            <a:pPr marL="342900" marR="0" lvl="0" indent="-342900">
              <a:lnSpc>
                <a:spcPct val="115000"/>
              </a:lnSpc>
              <a:spcBef>
                <a:spcPts val="0"/>
              </a:spcBef>
              <a:spcAft>
                <a:spcPts val="0"/>
              </a:spcAft>
              <a:buFont typeface="Symbol" panose="05050102010706020507" pitchFamily="18" charset="2"/>
              <a:buChar char=""/>
            </a:pPr>
            <a:r>
              <a:rPr lang="en-US" sz="28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There are many benefits to joining a learning network; programs should be participating.</a:t>
            </a:r>
          </a:p>
        </p:txBody>
      </p:sp>
    </p:spTree>
    <p:extLst>
      <p:ext uri="{BB962C8B-B14F-4D97-AF65-F5344CB8AC3E}">
        <p14:creationId xmlns:p14="http://schemas.microsoft.com/office/powerpoint/2010/main" val="155632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p:txBody>
          <a:bodyPr>
            <a:normAutofit fontScale="90000"/>
          </a:bodyPr>
          <a:lstStyle/>
          <a:p>
            <a:r>
              <a:rPr lang="en-US" sz="4100" dirty="0">
                <a:solidFill>
                  <a:srgbClr val="0070C0"/>
                </a:solidFill>
              </a:rPr>
              <a:t>Need identified at the summit</a:t>
            </a:r>
            <a:br>
              <a:rPr lang="en-US" sz="3000" dirty="0"/>
            </a:br>
            <a:endParaRPr lang="en-US" sz="3000" dirty="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363474" y="1145286"/>
            <a:ext cx="8250174" cy="3253476"/>
          </a:xfrm>
        </p:spPr>
        <p:txBody>
          <a:bodyPr>
            <a:normAutofit lnSpcReduction="10000"/>
          </a:bodyPr>
          <a:lstStyle/>
          <a:p>
            <a:pPr marL="0" indent="0">
              <a:lnSpc>
                <a:spcPct val="115000"/>
              </a:lnSpc>
              <a:spcBef>
                <a:spcPts val="0"/>
              </a:spcBef>
              <a:buNone/>
            </a:pPr>
            <a:r>
              <a:rPr lang="en-US" sz="2400" i="1" dirty="0">
                <a:solidFill>
                  <a:schemeClr val="tx1"/>
                </a:solidFill>
                <a:latin typeface="Helvetica" panose="020B0604020202020204" pitchFamily="34" charset="0"/>
                <a:ea typeface="MS Mincho" panose="02020609040205080304" pitchFamily="49" charset="-128"/>
                <a:cs typeface="Times New Roman" panose="02020603050405020304" pitchFamily="18" charset="0"/>
              </a:rPr>
              <a:t>“An ideal STFM Learning Network structure would be one where there would be a central resource connecting programs to existing learning collaboratives and providing resources (infrastructure and potentially staffing) to support the development of new networks. As part of this, STFM would host regular meetings of learning network leaders to support cross pollination of best practices across learning networks.”</a:t>
            </a:r>
            <a:endParaRPr lang="en-US" sz="2400" dirty="0">
              <a:solidFill>
                <a:schemeClr val="tx1"/>
              </a:solidFill>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9561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p:txBody>
          <a:bodyPr>
            <a:noAutofit/>
          </a:bodyPr>
          <a:lstStyle/>
          <a:p>
            <a:r>
              <a:rPr lang="en-US" sz="4100" dirty="0">
                <a:solidFill>
                  <a:srgbClr val="0070C0"/>
                </a:solidFill>
              </a:rPr>
              <a:t>What’s in the action plan?</a:t>
            </a: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363474" y="1145286"/>
            <a:ext cx="8250174" cy="3253476"/>
          </a:xfrm>
        </p:spPr>
        <p:txBody>
          <a:bodyPr/>
          <a:lstStyle/>
          <a:p>
            <a:pPr algn="l"/>
            <a:r>
              <a:rPr lang="en-US" sz="24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Educate and engage residency programs not currently participating in learning networks</a:t>
            </a:r>
          </a:p>
          <a:p>
            <a:pPr algn="l"/>
            <a:r>
              <a:rPr lang="en-US" sz="24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Provide infrastructure and support to new and/or transitioning residency learning networks</a:t>
            </a:r>
            <a:r>
              <a:rPr lang="en-US" sz="2400" dirty="0">
                <a:solidFill>
                  <a:srgbClr val="000000"/>
                </a:solidFill>
                <a:latin typeface="Helvetica" panose="020B0604020202020204" pitchFamily="34" charset="0"/>
                <a:cs typeface="Helvetica" panose="020B0604020202020204" pitchFamily="34" charset="0"/>
              </a:rPr>
              <a:t> </a:t>
            </a:r>
          </a:p>
          <a:p>
            <a:pPr algn="l"/>
            <a:r>
              <a:rPr lang="en-US" sz="24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Create online resources to support learning networks</a:t>
            </a:r>
          </a:p>
          <a:p>
            <a:pPr algn="l"/>
            <a:r>
              <a:rPr lang="en-US" sz="24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Develop leaders of residency learning networks</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3113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close-up of words">
            <a:extLst>
              <a:ext uri="{FF2B5EF4-FFF2-40B4-BE49-F238E27FC236}">
                <a16:creationId xmlns:a16="http://schemas.microsoft.com/office/drawing/2014/main" id="{B3BA7E74-69F8-BC3E-7D24-0C7C2B0E3324}"/>
              </a:ext>
            </a:extLst>
          </p:cNvPr>
          <p:cNvPicPr>
            <a:picLocks noGrp="1" noChangeAspect="1"/>
          </p:cNvPicPr>
          <p:nvPr>
            <p:ph idx="1"/>
          </p:nvPr>
        </p:nvPicPr>
        <p:blipFill rotWithShape="1">
          <a:blip r:embed="rId3"/>
          <a:srcRect l="15998" t="4509" r="13790" b="21922"/>
          <a:stretch/>
        </p:blipFill>
        <p:spPr>
          <a:xfrm>
            <a:off x="133815" y="34935"/>
            <a:ext cx="8993351" cy="5108565"/>
          </a:xfrm>
        </p:spPr>
      </p:pic>
    </p:spTree>
    <p:extLst>
      <p:ext uri="{BB962C8B-B14F-4D97-AF65-F5344CB8AC3E}">
        <p14:creationId xmlns:p14="http://schemas.microsoft.com/office/powerpoint/2010/main" val="2248016358"/>
      </p:ext>
    </p:extLst>
  </p:cSld>
  <p:clrMapOvr>
    <a:masterClrMapping/>
  </p:clrMapOvr>
</p:sld>
</file>

<file path=ppt/theme/theme1.xml><?xml version="1.0" encoding="utf-8"?>
<a:theme xmlns:a="http://schemas.openxmlformats.org/drawingml/2006/main" name="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2584</TotalTime>
  <Words>877</Words>
  <Application>Microsoft Office PowerPoint</Application>
  <PresentationFormat>On-screen Show (16:9)</PresentationFormat>
  <Paragraphs>52</Paragraphs>
  <Slides>10</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Arial</vt:lpstr>
      <vt:lpstr>Calibri</vt:lpstr>
      <vt:lpstr>Cambria</vt:lpstr>
      <vt:lpstr>Helvetica</vt:lpstr>
      <vt:lpstr>Helvetica Neue LT Std</vt:lpstr>
      <vt:lpstr>Symbol</vt:lpstr>
      <vt:lpstr>Wingdings</vt:lpstr>
      <vt:lpstr>Office Theme</vt:lpstr>
      <vt:lpstr>1_Office Theme</vt:lpstr>
      <vt:lpstr>3_Office Theme</vt:lpstr>
      <vt:lpstr>4_Office Theme</vt:lpstr>
      <vt:lpstr>2_Office Theme</vt:lpstr>
      <vt:lpstr>Residency Learning Networks</vt:lpstr>
      <vt:lpstr>Background </vt:lpstr>
      <vt:lpstr>Residency Network  Leadership Training</vt:lpstr>
      <vt:lpstr>Residency Network  Leadership Training</vt:lpstr>
      <vt:lpstr>Residency Learning Network Summit</vt:lpstr>
      <vt:lpstr>General takeaways from Summit: </vt:lpstr>
      <vt:lpstr>Need identified at the summit </vt:lpstr>
      <vt:lpstr>What’s in the action plan?</vt:lpstr>
      <vt:lpstr>PowerPoint Presentation</vt:lpstr>
      <vt:lpstr>Questions?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Mary Theobald</cp:lastModifiedBy>
  <cp:revision>33</cp:revision>
  <dcterms:created xsi:type="dcterms:W3CDTF">2020-09-29T13:51:43Z</dcterms:created>
  <dcterms:modified xsi:type="dcterms:W3CDTF">2023-08-04T12:55:40Z</dcterms:modified>
</cp:coreProperties>
</file>