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3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51"/>
  </p:notesMasterIdLst>
  <p:handoutMasterIdLst>
    <p:handoutMasterId r:id="rId52"/>
  </p:handoutMasterIdLst>
  <p:sldIdLst>
    <p:sldId id="2134807724" r:id="rId2"/>
    <p:sldId id="585" r:id="rId3"/>
    <p:sldId id="588" r:id="rId4"/>
    <p:sldId id="2147309782" r:id="rId5"/>
    <p:sldId id="2147309869" r:id="rId6"/>
    <p:sldId id="2134807664" r:id="rId7"/>
    <p:sldId id="586" r:id="rId8"/>
    <p:sldId id="2134807796" r:id="rId9"/>
    <p:sldId id="2134807659" r:id="rId10"/>
    <p:sldId id="2134807778" r:id="rId11"/>
    <p:sldId id="256" r:id="rId12"/>
    <p:sldId id="2134807773" r:id="rId13"/>
    <p:sldId id="2134807780" r:id="rId14"/>
    <p:sldId id="2134807799" r:id="rId15"/>
    <p:sldId id="592" r:id="rId16"/>
    <p:sldId id="591" r:id="rId17"/>
    <p:sldId id="2134807636" r:id="rId18"/>
    <p:sldId id="270" r:id="rId19"/>
    <p:sldId id="2134807638" r:id="rId20"/>
    <p:sldId id="2134807670" r:id="rId21"/>
    <p:sldId id="2134807671" r:id="rId22"/>
    <p:sldId id="2134807795" r:id="rId23"/>
    <p:sldId id="2134807793" r:id="rId24"/>
    <p:sldId id="2134807798" r:id="rId25"/>
    <p:sldId id="2147482352" r:id="rId26"/>
    <p:sldId id="2134807674" r:id="rId27"/>
    <p:sldId id="2147473581" r:id="rId28"/>
    <p:sldId id="2134807672" r:id="rId29"/>
    <p:sldId id="2134807801" r:id="rId30"/>
    <p:sldId id="291" r:id="rId31"/>
    <p:sldId id="2134807771" r:id="rId32"/>
    <p:sldId id="2134807652" r:id="rId33"/>
    <p:sldId id="2147309752" r:id="rId34"/>
    <p:sldId id="2134807663" r:id="rId35"/>
    <p:sldId id="2134807641" r:id="rId36"/>
    <p:sldId id="2134807791" r:id="rId37"/>
    <p:sldId id="2134807666" r:id="rId38"/>
    <p:sldId id="2134807710" r:id="rId39"/>
    <p:sldId id="2134807668" r:id="rId40"/>
    <p:sldId id="2134807711" r:id="rId41"/>
    <p:sldId id="2134807713" r:id="rId42"/>
    <p:sldId id="2134807712" r:id="rId43"/>
    <p:sldId id="2147482348" r:id="rId44"/>
    <p:sldId id="2147482349" r:id="rId45"/>
    <p:sldId id="2147309814" r:id="rId46"/>
    <p:sldId id="257" r:id="rId47"/>
    <p:sldId id="598" r:id="rId48"/>
    <p:sldId id="2134807789" r:id="rId49"/>
    <p:sldId id="308" r:id="rId50"/>
  </p:sldIdLst>
  <p:sldSz cx="12192000" cy="6858000"/>
  <p:notesSz cx="7086600" cy="93726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757"/>
    <a:srgbClr val="16478F"/>
    <a:srgbClr val="054A75"/>
    <a:srgbClr val="41719C"/>
    <a:srgbClr val="4471C4"/>
    <a:srgbClr val="B4D2ED"/>
    <a:srgbClr val="301A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000" autoAdjust="0"/>
    <p:restoredTop sz="92179" autoAdjust="0"/>
  </p:normalViewPr>
  <p:slideViewPr>
    <p:cSldViewPr snapToGrid="0">
      <p:cViewPr varScale="1">
        <p:scale>
          <a:sx n="58" d="100"/>
          <a:sy n="58" d="100"/>
        </p:scale>
        <p:origin x="604" y="48"/>
      </p:cViewPr>
      <p:guideLst/>
    </p:cSldViewPr>
  </p:slideViewPr>
  <p:notesTextViewPr>
    <p:cViewPr>
      <p:scale>
        <a:sx n="1" d="1"/>
        <a:sy n="1" d="1"/>
      </p:scale>
      <p:origin x="0" y="0"/>
    </p:cViewPr>
  </p:notesTextViewPr>
  <p:sorterViewPr>
    <p:cViewPr varScale="1">
      <p:scale>
        <a:sx n="1" d="1"/>
        <a:sy n="1" d="1"/>
      </p:scale>
      <p:origin x="0" y="-21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freedmanhealthcarellc-my.sharepoint.com/personal/mcondon_freedmanhealthcare_com/Documents/Mj%20pc4%20you%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condon\AppData\Local\Microsoft\Windows\INetCache\Content.Outlook\UQBTCPTB\PC4You%20Impact%20Scenario%20-%20All%20Comm%20Bus%20Elig%20-%20%20Commonwealth%20with%20cost%20share%20waiver%20scenario%20-%2015%20year%20projections%20ADJUSTED.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condon\AppData\Local\Microsoft\Windows\INetCache\Content.Outlook\UQBTCPTB\Stakeholder%20Ballpark.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6675864606328183"/>
          <c:y val="6.9330601092896182E-2"/>
          <c:w val="0.66648270787343633"/>
          <c:h val="0.82490892531876137"/>
        </c:manualLayout>
      </c:layout>
      <c:doughnutChart>
        <c:varyColors val="1"/>
        <c:ser>
          <c:idx val="0"/>
          <c:order val="0"/>
          <c:tx>
            <c:strRef>
              <c:f>Sheet1!$B$1</c:f>
              <c:strCache>
                <c:ptCount val="1"/>
                <c:pt idx="0">
                  <c:v>Sales</c:v>
                </c:pt>
              </c:strCache>
            </c:strRef>
          </c:tx>
          <c:explosion val="1"/>
          <c:dPt>
            <c:idx val="0"/>
            <c:bubble3D val="0"/>
            <c:spPr>
              <a:solidFill>
                <a:schemeClr val="accent1">
                  <a:lumMod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AFC-3144-B52B-962913013A4D}"/>
              </c:ext>
            </c:extLst>
          </c:dPt>
          <c:dPt>
            <c:idx val="1"/>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AFC-3144-B52B-962913013A4D}"/>
              </c:ext>
            </c:extLst>
          </c:dPt>
          <c:dPt>
            <c:idx val="2"/>
            <c:bubble3D val="0"/>
            <c:spPr>
              <a:solidFill>
                <a:schemeClr val="accent6">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AFC-3144-B52B-962913013A4D}"/>
              </c:ext>
            </c:extLst>
          </c:dPt>
          <c:dPt>
            <c:idx val="3"/>
            <c:bubble3D val="0"/>
            <c:spPr>
              <a:solidFill>
                <a:schemeClr val="bg1">
                  <a:lumMod val="6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AFC-3144-B52B-962913013A4D}"/>
              </c:ext>
            </c:extLst>
          </c:dPt>
          <c:dPt>
            <c:idx val="4"/>
            <c:bubble3D val="0"/>
            <c:spPr>
              <a:solidFill>
                <a:schemeClr val="accent2">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5AFC-3144-B52B-962913013A4D}"/>
              </c:ext>
            </c:extLst>
          </c:dPt>
          <c:dPt>
            <c:idx val="5"/>
            <c:bubble3D val="0"/>
            <c:spPr>
              <a:solidFill>
                <a:schemeClr val="accent4">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5AFC-3144-B52B-962913013A4D}"/>
              </c:ext>
            </c:extLst>
          </c:dPt>
          <c:dLbls>
            <c:dLbl>
              <c:idx val="0"/>
              <c:layout>
                <c:manualLayout>
                  <c:x val="-0.21692015911138771"/>
                  <c:y val="-4.622631699726059E-2"/>
                </c:manualLayout>
              </c:layout>
              <c:tx>
                <c:rich>
                  <a:bodyPr rot="0" spcFirstLastPara="1" vertOverflow="clip" horzOverflow="clip" vert="horz" wrap="square" lIns="38100" tIns="19050" rIns="38100" bIns="19050" anchor="t" anchorCtr="0">
                    <a:noAutofit/>
                  </a:bodyPr>
                  <a:lstStyle/>
                  <a:p>
                    <a:pPr>
                      <a:defRPr sz="1800" b="0" i="0" u="none" strike="noStrike" kern="1200" baseline="0">
                        <a:ln>
                          <a:noFill/>
                        </a:ln>
                        <a:solidFill>
                          <a:schemeClr val="tx1"/>
                        </a:solidFill>
                        <a:highlight>
                          <a:srgbClr val="FFFF00"/>
                        </a:highlight>
                        <a:latin typeface="Calibri" panose="020F0502020204030204" pitchFamily="34" charset="0"/>
                        <a:ea typeface="+mn-ea"/>
                        <a:cs typeface="Calibri" panose="020F0502020204030204" pitchFamily="34" charset="0"/>
                      </a:defRPr>
                    </a:pPr>
                    <a:fld id="{1643F2CA-57E6-134E-8766-72F89427DE3E}" type="CATEGORYNAME">
                      <a:rPr lang="en-US" sz="1800" dirty="0">
                        <a:latin typeface="Calibri" panose="020F0502020204030204" pitchFamily="34" charset="0"/>
                        <a:cs typeface="Calibri" panose="020F0502020204030204" pitchFamily="34" charset="0"/>
                      </a:rPr>
                      <a:pPr>
                        <a:defRPr sz="1800">
                          <a:ln>
                            <a:noFill/>
                          </a:ln>
                          <a:solidFill>
                            <a:schemeClr val="tx1"/>
                          </a:solidFill>
                          <a:highlight>
                            <a:srgbClr val="FFFF00"/>
                          </a:highlight>
                          <a:latin typeface="Calibri" panose="020F0502020204030204" pitchFamily="34" charset="0"/>
                          <a:cs typeface="Calibri" panose="020F0502020204030204" pitchFamily="34" charset="0"/>
                        </a:defRPr>
                      </a:pPr>
                      <a:t>[CATEGORY NAME]</a:t>
                    </a:fld>
                    <a:r>
                      <a:rPr lang="en-US" sz="1800" baseline="0" dirty="0">
                        <a:latin typeface="Calibri" panose="020F0502020204030204" pitchFamily="34" charset="0"/>
                        <a:cs typeface="Calibri" panose="020F0502020204030204" pitchFamily="34" charset="0"/>
                      </a:rPr>
                      <a:t>
~</a:t>
                    </a:r>
                    <a:fld id="{04E4E3EC-9C04-6945-A50A-F042786AF8BF}" type="VALUE">
                      <a:rPr lang="en-US" sz="1800" baseline="0" smtClean="0">
                        <a:latin typeface="Calibri" panose="020F0502020204030204" pitchFamily="34" charset="0"/>
                        <a:cs typeface="Calibri" panose="020F0502020204030204" pitchFamily="34" charset="0"/>
                      </a:rPr>
                      <a:pPr>
                        <a:defRPr sz="1800">
                          <a:ln>
                            <a:noFill/>
                          </a:ln>
                          <a:solidFill>
                            <a:schemeClr val="tx1"/>
                          </a:solidFill>
                          <a:highlight>
                            <a:srgbClr val="FFFF00"/>
                          </a:highlight>
                          <a:latin typeface="Calibri" panose="020F0502020204030204" pitchFamily="34" charset="0"/>
                          <a:cs typeface="Calibri" panose="020F0502020204030204" pitchFamily="34" charset="0"/>
                        </a:defRPr>
                      </a:pPr>
                      <a:t>[VALUE]</a:t>
                    </a:fld>
                    <a:r>
                      <a:rPr lang="en-US" sz="1800" baseline="0" dirty="0">
                        <a:latin typeface="Calibri" panose="020F0502020204030204" pitchFamily="34" charset="0"/>
                        <a:cs typeface="Calibri" panose="020F0502020204030204" pitchFamily="34" charset="0"/>
                      </a:rPr>
                      <a:t> (34%)</a:t>
                    </a:r>
                  </a:p>
                </c:rich>
              </c:tx>
              <c:spPr>
                <a:solidFill>
                  <a:srgbClr val="FFFF00"/>
                </a:solidFill>
                <a:ln w="19050" cap="rnd" cmpd="sng">
                  <a:solidFill>
                    <a:srgbClr val="E7E6E6">
                      <a:lumMod val="25000"/>
                    </a:srgbClr>
                  </a:solidFill>
                  <a:prstDash val="solid"/>
                  <a:round/>
                </a:ln>
                <a:effectLst/>
              </c:spPr>
              <c:txPr>
                <a:bodyPr rot="0" spcFirstLastPara="1" vertOverflow="clip" horzOverflow="clip" vert="horz" wrap="square" lIns="38100" tIns="19050" rIns="38100" bIns="19050" anchor="t" anchorCtr="0">
                  <a:noAutofit/>
                </a:bodyPr>
                <a:lstStyle/>
                <a:p>
                  <a:pPr>
                    <a:defRPr sz="1800" b="0" i="0" u="none" strike="noStrike" kern="1200" baseline="0">
                      <a:ln>
                        <a:noFill/>
                      </a:ln>
                      <a:solidFill>
                        <a:schemeClr val="tx1"/>
                      </a:solidFill>
                      <a:highlight>
                        <a:srgbClr val="FFFF00"/>
                      </a:highlight>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27152851682533724"/>
                      <c:h val="0.12161284654991897"/>
                    </c:manualLayout>
                  </c15:layout>
                  <c15:dlblFieldTable/>
                  <c15:showDataLabelsRange val="0"/>
                </c:ext>
                <c:ext xmlns:c16="http://schemas.microsoft.com/office/drawing/2014/chart" uri="{C3380CC4-5D6E-409C-BE32-E72D297353CC}">
                  <c16:uniqueId val="{00000001-5AFC-3144-B52B-962913013A4D}"/>
                </c:ext>
              </c:extLst>
            </c:dLbl>
            <c:dLbl>
              <c:idx val="1"/>
              <c:layout>
                <c:manualLayout>
                  <c:x val="0.1496470931345944"/>
                  <c:y val="-0.12030131735582232"/>
                </c:manualLayout>
              </c:layout>
              <c:tx>
                <c:rich>
                  <a:bodyPr rot="0" spcFirstLastPara="1" vertOverflow="clip" horzOverflow="clip" vert="horz" wrap="square" lIns="38100" tIns="19050" rIns="38100" bIns="19050" anchor="t" anchorCtr="0">
                    <a:noAutofit/>
                  </a:bodyPr>
                  <a:lstStyle/>
                  <a:p>
                    <a:pPr>
                      <a:defRPr sz="1200" b="0" i="0" u="none" strike="noStrike" kern="1200" baseline="0">
                        <a:ln>
                          <a:noFill/>
                        </a:ln>
                        <a:solidFill>
                          <a:schemeClr val="tx1"/>
                        </a:solidFill>
                        <a:latin typeface="Calibri" panose="020F0502020204030204" pitchFamily="34" charset="0"/>
                        <a:ea typeface="+mn-ea"/>
                        <a:cs typeface="Calibri" panose="020F0502020204030204" pitchFamily="34" charset="0"/>
                      </a:defRPr>
                    </a:pPr>
                    <a:fld id="{AD022DCD-A7FF-C145-BE0D-92E8F5F40004}" type="CATEGORYNAME">
                      <a:rPr lang="en-US" sz="1200" dirty="0">
                        <a:latin typeface="Calibri" panose="020F0502020204030204" pitchFamily="34" charset="0"/>
                        <a:cs typeface="Calibri" panose="020F0502020204030204" pitchFamily="34" charset="0"/>
                      </a:rPr>
                      <a:pPr>
                        <a:defRPr sz="1200">
                          <a:ln>
                            <a:noFill/>
                          </a:ln>
                          <a:solidFill>
                            <a:schemeClr val="tx1"/>
                          </a:solidFill>
                          <a:latin typeface="Calibri" panose="020F0502020204030204" pitchFamily="34" charset="0"/>
                          <a:cs typeface="Calibri" panose="020F0502020204030204" pitchFamily="34" charset="0"/>
                        </a:defRPr>
                      </a:pPr>
                      <a:t>[CATEGORY NAME]</a:t>
                    </a:fld>
                    <a:r>
                      <a:rPr lang="en-US" sz="1200" baseline="0" dirty="0">
                        <a:latin typeface="Calibri" panose="020F0502020204030204" pitchFamily="34" charset="0"/>
                        <a:cs typeface="Calibri" panose="020F0502020204030204" pitchFamily="34" charset="0"/>
                      </a:rPr>
                      <a:t>
~</a:t>
                    </a:r>
                    <a:fld id="{9DFC9609-38D5-AF47-9746-16CAA40158A7}" type="VALUE">
                      <a:rPr lang="en-US" sz="1200" baseline="0" smtClean="0">
                        <a:latin typeface="Calibri" panose="020F0502020204030204" pitchFamily="34" charset="0"/>
                        <a:cs typeface="Calibri" panose="020F0502020204030204" pitchFamily="34" charset="0"/>
                      </a:rPr>
                      <a:pPr>
                        <a:defRPr sz="1200">
                          <a:ln>
                            <a:noFill/>
                          </a:ln>
                          <a:solidFill>
                            <a:schemeClr val="tx1"/>
                          </a:solidFill>
                          <a:latin typeface="Calibri" panose="020F0502020204030204" pitchFamily="34" charset="0"/>
                          <a:cs typeface="Calibri" panose="020F0502020204030204" pitchFamily="34" charset="0"/>
                        </a:defRPr>
                      </a:pPr>
                      <a:t>[VALUE]</a:t>
                    </a:fld>
                    <a:r>
                      <a:rPr lang="en-US" sz="1200" baseline="0" dirty="0">
                        <a:latin typeface="Calibri" panose="020F0502020204030204" pitchFamily="34" charset="0"/>
                        <a:cs typeface="Calibri" panose="020F0502020204030204" pitchFamily="34" charset="0"/>
                      </a:rPr>
                      <a:t>(22%)</a:t>
                    </a:r>
                  </a:p>
                </c:rich>
              </c:tx>
              <c:numFmt formatCode="#,##0_);\(#,##0\)" sourceLinked="0"/>
              <c:spPr>
                <a:noFill/>
                <a:ln w="19050" cap="rnd" cmpd="sng">
                  <a:solidFill>
                    <a:srgbClr val="E7E6E6">
                      <a:lumMod val="25000"/>
                    </a:srgbClr>
                  </a:solidFill>
                  <a:prstDash val="solid"/>
                  <a:round/>
                </a:ln>
                <a:effectLst/>
              </c:spPr>
              <c:txPr>
                <a:bodyPr rot="0" spcFirstLastPara="1" vertOverflow="clip" horzOverflow="clip" vert="horz" wrap="square" lIns="38100" tIns="19050" rIns="38100" bIns="19050" anchor="t" anchorCtr="0">
                  <a:noAutofit/>
                </a:bodyPr>
                <a:lstStyle/>
                <a:p>
                  <a:pPr>
                    <a:defRPr sz="1200" b="0" i="0" u="none" strike="noStrike" kern="1200" baseline="0">
                      <a:ln>
                        <a:noFill/>
                      </a:ln>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20504889925909114"/>
                      <c:h val="8.7499103595657088E-2"/>
                    </c:manualLayout>
                  </c15:layout>
                  <c15:dlblFieldTable/>
                  <c15:showDataLabelsRange val="0"/>
                </c:ext>
                <c:ext xmlns:c16="http://schemas.microsoft.com/office/drawing/2014/chart" uri="{C3380CC4-5D6E-409C-BE32-E72D297353CC}">
                  <c16:uniqueId val="{00000003-5AFC-3144-B52B-962913013A4D}"/>
                </c:ext>
              </c:extLst>
            </c:dLbl>
            <c:dLbl>
              <c:idx val="2"/>
              <c:layout>
                <c:manualLayout>
                  <c:x val="0.11139460529067341"/>
                  <c:y val="0.13212659380692168"/>
                </c:manualLayout>
              </c:layout>
              <c:tx>
                <c:rich>
                  <a:bodyPr/>
                  <a:lstStyle/>
                  <a:p>
                    <a:fld id="{23D8400F-9EA7-BE4B-98A1-2F4D76AA5322}" type="CATEGORYNAME">
                      <a:rPr lang="en-US" dirty="0"/>
                      <a:pPr/>
                      <a:t>[CATEGORY NAME]</a:t>
                    </a:fld>
                    <a:r>
                      <a:rPr lang="en-US" baseline="0" dirty="0"/>
                      <a:t>
~</a:t>
                    </a:r>
                    <a:fld id="{FA2330F5-4675-D041-9CE6-D4FCD9ACAD22}" type="VALUE">
                      <a:rPr lang="en-US" baseline="0" smtClean="0"/>
                      <a:pPr/>
                      <a:t>[VALUE]</a:t>
                    </a:fld>
                    <a:r>
                      <a:rPr lang="en-US" baseline="0" dirty="0"/>
                      <a:t> (24%)</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2141391089561326"/>
                      <c:h val="8.5499942630122061E-2"/>
                    </c:manualLayout>
                  </c15:layout>
                  <c15:dlblFieldTable/>
                  <c15:showDataLabelsRange val="0"/>
                </c:ext>
                <c:ext xmlns:c16="http://schemas.microsoft.com/office/drawing/2014/chart" uri="{C3380CC4-5D6E-409C-BE32-E72D297353CC}">
                  <c16:uniqueId val="{00000005-5AFC-3144-B52B-962913013A4D}"/>
                </c:ext>
              </c:extLst>
            </c:dLbl>
            <c:dLbl>
              <c:idx val="3"/>
              <c:layout>
                <c:manualLayout>
                  <c:x val="-0.12745845481555546"/>
                  <c:y val="0.10392894023492966"/>
                </c:manualLayout>
              </c:layout>
              <c:tx>
                <c:rich>
                  <a:bodyPr/>
                  <a:lstStyle/>
                  <a:p>
                    <a:fld id="{B5B29257-4BAE-9342-B11B-722AED725CF6}" type="CATEGORYNAME">
                      <a:rPr lang="en-US" dirty="0"/>
                      <a:pPr/>
                      <a:t>[CATEGORY NAME]</a:t>
                    </a:fld>
                    <a:r>
                      <a:rPr lang="en-US" baseline="0" dirty="0"/>
                      <a:t>
~</a:t>
                    </a:r>
                    <a:fld id="{E5E81797-1A21-9349-8119-07E383075DDD}" type="VALUE">
                      <a:rPr lang="en-US" baseline="0" smtClean="0"/>
                      <a:pPr/>
                      <a:t>[VALUE]</a:t>
                    </a:fld>
                    <a:r>
                      <a:rPr lang="en-US" baseline="0" dirty="0"/>
                      <a:t> (14%)</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3686295949474681"/>
                      <c:h val="8.0946208568191277E-2"/>
                    </c:manualLayout>
                  </c15:layout>
                  <c15:dlblFieldTable/>
                  <c15:showDataLabelsRange val="0"/>
                </c:ext>
                <c:ext xmlns:c16="http://schemas.microsoft.com/office/drawing/2014/chart" uri="{C3380CC4-5D6E-409C-BE32-E72D297353CC}">
                  <c16:uniqueId val="{00000007-5AFC-3144-B52B-962913013A4D}"/>
                </c:ext>
              </c:extLst>
            </c:dLbl>
            <c:dLbl>
              <c:idx val="4"/>
              <c:layout>
                <c:manualLayout>
                  <c:x val="-0.12154219650254829"/>
                  <c:y val="7.2809367066821479E-2"/>
                </c:manualLayout>
              </c:layout>
              <c:tx>
                <c:rich>
                  <a:bodyPr/>
                  <a:lstStyle/>
                  <a:p>
                    <a:fld id="{EC28E2D4-A1B7-8F4E-A479-872D2651E65C}" type="CATEGORYNAME">
                      <a:rPr lang="en-US" dirty="0"/>
                      <a:pPr/>
                      <a:t>[CATEGORY NAME]</a:t>
                    </a:fld>
                    <a:r>
                      <a:rPr lang="en-US" baseline="0" dirty="0"/>
                      <a:t>
~</a:t>
                    </a:r>
                    <a:fld id="{E47E2267-0AAD-9249-9311-09345925A913}" type="VALUE">
                      <a:rPr lang="en-US" baseline="0" smtClean="0"/>
                      <a:pPr/>
                      <a:t>[VALUE]</a:t>
                    </a:fld>
                    <a:r>
                      <a:rPr lang="en-US" baseline="0" dirty="0"/>
                      <a:t> (3%)</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1253662297316587"/>
                      <c:h val="8.1121724538531045E-2"/>
                    </c:manualLayout>
                  </c15:layout>
                  <c15:dlblFieldTable/>
                  <c15:showDataLabelsRange val="0"/>
                </c:ext>
                <c:ext xmlns:c16="http://schemas.microsoft.com/office/drawing/2014/chart" uri="{C3380CC4-5D6E-409C-BE32-E72D297353CC}">
                  <c16:uniqueId val="{00000009-5AFC-3144-B52B-962913013A4D}"/>
                </c:ext>
              </c:extLst>
            </c:dLbl>
            <c:dLbl>
              <c:idx val="5"/>
              <c:layout>
                <c:manualLayout>
                  <c:x val="-0.13059355914960241"/>
                  <c:y val="-3.0962164565494971E-2"/>
                </c:manualLayout>
              </c:layout>
              <c:tx>
                <c:rich>
                  <a:bodyPr/>
                  <a:lstStyle/>
                  <a:p>
                    <a:fld id="{776850BD-3FF5-504A-BB4B-C66B3564E8BA}" type="CATEGORYNAME">
                      <a:rPr lang="en-US" dirty="0"/>
                      <a:pPr/>
                      <a:t>[CATEGORY NAME]</a:t>
                    </a:fld>
                    <a:r>
                      <a:rPr lang="en-US" baseline="0" dirty="0"/>
                      <a:t>
~</a:t>
                    </a:r>
                    <a:fld id="{3414AD05-F118-B44E-A595-E1F0881F045B}" type="VALUE">
                      <a:rPr lang="en-US" baseline="0" smtClean="0"/>
                      <a:pPr/>
                      <a:t>[VALUE]</a:t>
                    </a:fld>
                    <a:r>
                      <a:rPr lang="en-US" baseline="0" dirty="0"/>
                      <a:t> (1%)</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9.5006951101882051E-2"/>
                      <c:h val="7.8669341537225879E-2"/>
                    </c:manualLayout>
                  </c15:layout>
                  <c15:dlblFieldTable/>
                  <c15:showDataLabelsRange val="0"/>
                </c:ext>
                <c:ext xmlns:c16="http://schemas.microsoft.com/office/drawing/2014/chart" uri="{C3380CC4-5D6E-409C-BE32-E72D297353CC}">
                  <c16:uniqueId val="{0000000B-5AFC-3144-B52B-962913013A4D}"/>
                </c:ext>
              </c:extLst>
            </c:dLbl>
            <c:spPr>
              <a:noFill/>
              <a:ln w="19050" cap="rnd" cmpd="sng">
                <a:solidFill>
                  <a:srgbClr val="E7E6E6">
                    <a:lumMod val="25000"/>
                  </a:srgbClr>
                </a:solidFill>
                <a:prstDash val="solid"/>
                <a:round/>
              </a:ln>
              <a:effectLst/>
            </c:spPr>
            <c:txPr>
              <a:bodyPr rot="0" spcFirstLastPara="1" vertOverflow="clip" horzOverflow="clip" vert="horz" wrap="square" lIns="38100" tIns="19050" rIns="38100" bIns="19050" anchor="t" anchorCtr="0">
                <a:spAutoFit/>
              </a:bodyPr>
              <a:lstStyle/>
              <a:p>
                <a:pPr>
                  <a:defRPr sz="1200" b="0" i="0" u="none" strike="noStrike" kern="1200" baseline="0">
                    <a:ln>
                      <a:noFill/>
                    </a:ln>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Commercial - Self-Funded</c:v>
                </c:pt>
                <c:pt idx="1">
                  <c:v>Commercial - Fully Funded</c:v>
                </c:pt>
                <c:pt idx="2">
                  <c:v>Medicaid</c:v>
                </c:pt>
                <c:pt idx="3">
                  <c:v>Medicare</c:v>
                </c:pt>
                <c:pt idx="4">
                  <c:v>Uninsured</c:v>
                </c:pt>
                <c:pt idx="5">
                  <c:v>Military</c:v>
                </c:pt>
              </c:strCache>
            </c:strRef>
          </c:cat>
          <c:val>
            <c:numRef>
              <c:f>Sheet1!$B$2:$B$7</c:f>
              <c:numCache>
                <c:formatCode>#,##0</c:formatCode>
                <c:ptCount val="6"/>
                <c:pt idx="0">
                  <c:v>2400000</c:v>
                </c:pt>
                <c:pt idx="1">
                  <c:v>1600000</c:v>
                </c:pt>
                <c:pt idx="2">
                  <c:v>2000000</c:v>
                </c:pt>
                <c:pt idx="3">
                  <c:v>1000000</c:v>
                </c:pt>
                <c:pt idx="4">
                  <c:v>200000</c:v>
                </c:pt>
                <c:pt idx="5">
                  <c:v>30000</c:v>
                </c:pt>
              </c:numCache>
            </c:numRef>
          </c:val>
          <c:extLst>
            <c:ext xmlns:c16="http://schemas.microsoft.com/office/drawing/2014/chart" uri="{C3380CC4-5D6E-409C-BE32-E72D297353CC}">
              <c16:uniqueId val="{0000000C-5AFC-3144-B52B-962913013A4D}"/>
            </c:ext>
          </c:extLst>
        </c:ser>
        <c:dLbls>
          <c:showLegendKey val="0"/>
          <c:showVal val="0"/>
          <c:showCatName val="0"/>
          <c:showSerName val="0"/>
          <c:showPercent val="0"/>
          <c:showBubbleSize val="0"/>
          <c:showLeaderLines val="0"/>
        </c:dLbls>
        <c:firstSliceAng val="270"/>
        <c:holeSize val="6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'[Mj pc4 you 2.xlsx]Sheet1'!$B$20</c:f>
              <c:strCache>
                <c:ptCount val="1"/>
                <c:pt idx="0">
                  <c:v>Scenario 1</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cat>
            <c:strRef>
              <c:f>'[Mj pc4 you 2.xlsx]Sheet1'!$A$21:$A$25</c:f>
              <c:strCache>
                <c:ptCount val="5"/>
                <c:pt idx="0">
                  <c:v>Year 1</c:v>
                </c:pt>
                <c:pt idx="1">
                  <c:v>Year 2</c:v>
                </c:pt>
                <c:pt idx="2">
                  <c:v>Year 3</c:v>
                </c:pt>
                <c:pt idx="3">
                  <c:v>Year 4</c:v>
                </c:pt>
                <c:pt idx="4">
                  <c:v>Year 5</c:v>
                </c:pt>
              </c:strCache>
            </c:strRef>
          </c:cat>
          <c:val>
            <c:numRef>
              <c:f>'[Mj pc4 you 2.xlsx]Sheet1'!$B$21:$B$25</c:f>
              <c:numCache>
                <c:formatCode>"$"#,##0</c:formatCode>
                <c:ptCount val="5"/>
                <c:pt idx="0">
                  <c:v>97476067.315017998</c:v>
                </c:pt>
                <c:pt idx="1">
                  <c:v>46329120.999799021</c:v>
                </c:pt>
                <c:pt idx="2">
                  <c:v>81463498.188265979</c:v>
                </c:pt>
                <c:pt idx="3">
                  <c:v>20087365.620559115</c:v>
                </c:pt>
                <c:pt idx="4">
                  <c:v>-69272131.404585794</c:v>
                </c:pt>
              </c:numCache>
            </c:numRef>
          </c:val>
          <c:smooth val="0"/>
          <c:extLst>
            <c:ext xmlns:c16="http://schemas.microsoft.com/office/drawing/2014/chart" uri="{C3380CC4-5D6E-409C-BE32-E72D297353CC}">
              <c16:uniqueId val="{00000000-5209-47AE-9568-747F0AFDE97B}"/>
            </c:ext>
          </c:extLst>
        </c:ser>
        <c:ser>
          <c:idx val="1"/>
          <c:order val="1"/>
          <c:tx>
            <c:strRef>
              <c:f>'[Mj pc4 you 2.xlsx]Sheet1'!$C$20</c:f>
              <c:strCache>
                <c:ptCount val="1"/>
                <c:pt idx="0">
                  <c:v>Scenario 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'[Mj pc4 you 2.xlsx]Sheet1'!$A$21:$A$25</c:f>
              <c:strCache>
                <c:ptCount val="5"/>
                <c:pt idx="0">
                  <c:v>Year 1</c:v>
                </c:pt>
                <c:pt idx="1">
                  <c:v>Year 2</c:v>
                </c:pt>
                <c:pt idx="2">
                  <c:v>Year 3</c:v>
                </c:pt>
                <c:pt idx="3">
                  <c:v>Year 4</c:v>
                </c:pt>
                <c:pt idx="4">
                  <c:v>Year 5</c:v>
                </c:pt>
              </c:strCache>
            </c:strRef>
          </c:cat>
          <c:val>
            <c:numRef>
              <c:f>'[Mj pc4 you 2.xlsx]Sheet1'!$C$21:$C$25</c:f>
              <c:numCache>
                <c:formatCode>"$"#,##0</c:formatCode>
                <c:ptCount val="5"/>
                <c:pt idx="0">
                  <c:v>155961707.70402882</c:v>
                </c:pt>
                <c:pt idx="1">
                  <c:v>74126593.599678442</c:v>
                </c:pt>
                <c:pt idx="2">
                  <c:v>130341597.10122555</c:v>
                </c:pt>
                <c:pt idx="3">
                  <c:v>32139784.992894586</c:v>
                </c:pt>
                <c:pt idx="4">
                  <c:v>-110835410.24733724</c:v>
                </c:pt>
              </c:numCache>
            </c:numRef>
          </c:val>
          <c:smooth val="0"/>
          <c:extLst>
            <c:ext xmlns:c16="http://schemas.microsoft.com/office/drawing/2014/chart" uri="{C3380CC4-5D6E-409C-BE32-E72D297353CC}">
              <c16:uniqueId val="{00000001-5209-47AE-9568-747F0AFDE97B}"/>
            </c:ext>
          </c:extLst>
        </c:ser>
        <c:dLbls>
          <c:showLegendKey val="0"/>
          <c:showVal val="0"/>
          <c:showCatName val="0"/>
          <c:showSerName val="0"/>
          <c:showPercent val="0"/>
          <c:showBubbleSize val="0"/>
        </c:dLbls>
        <c:marker val="1"/>
        <c:smooth val="0"/>
        <c:axId val="1487793679"/>
        <c:axId val="1490342975"/>
      </c:lineChart>
      <c:catAx>
        <c:axId val="1487793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90342975"/>
        <c:crosses val="autoZero"/>
        <c:auto val="1"/>
        <c:lblAlgn val="ctr"/>
        <c:lblOffset val="100"/>
        <c:noMultiLvlLbl val="0"/>
      </c:catAx>
      <c:valAx>
        <c:axId val="149034297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87793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61666223261037"/>
          <c:y val="4.1282248924750319E-2"/>
          <c:w val="0.78712184189592727"/>
          <c:h val="0.93427962526468156"/>
        </c:manualLayout>
      </c:layout>
      <c:lineChart>
        <c:grouping val="stacked"/>
        <c:varyColors val="0"/>
        <c:ser>
          <c:idx val="0"/>
          <c:order val="0"/>
          <c:tx>
            <c:strRef>
              <c:f>Model!$A$155</c:f>
              <c:strCache>
                <c:ptCount val="1"/>
                <c:pt idx="0">
                  <c:v>Cost/Savings</c:v>
                </c:pt>
              </c:strCache>
            </c:strRef>
          </c:tx>
          <c:spPr>
            <a:ln w="28575" cap="rnd">
              <a:solidFill>
                <a:schemeClr val="accent1"/>
              </a:solidFill>
              <a:round/>
            </a:ln>
            <a:effectLst/>
          </c:spPr>
          <c:marker>
            <c:symbol val="circle"/>
            <c:size val="5"/>
            <c:spPr>
              <a:solidFill>
                <a:schemeClr val="accent1"/>
              </a:solidFill>
              <a:ln w="44450">
                <a:solidFill>
                  <a:schemeClr val="accent1"/>
                </a:solidFill>
              </a:ln>
              <a:effectLst/>
            </c:spPr>
          </c:marker>
          <c:cat>
            <c:strRef>
              <c:f>Model!$B$110:$P$110</c:f>
              <c:strCache>
                <c:ptCount val="15"/>
                <c:pt idx="0">
                  <c:v>Year 1</c:v>
                </c:pt>
                <c:pt idx="1">
                  <c:v>Year 2</c:v>
                </c:pt>
                <c:pt idx="2">
                  <c:v>Year 3</c:v>
                </c:pt>
                <c:pt idx="3">
                  <c:v>Year 4</c:v>
                </c:pt>
                <c:pt idx="4">
                  <c:v>Year 5</c:v>
                </c:pt>
                <c:pt idx="5">
                  <c:v>Year 6</c:v>
                </c:pt>
                <c:pt idx="6">
                  <c:v>Year 7</c:v>
                </c:pt>
                <c:pt idx="7">
                  <c:v>Year 8</c:v>
                </c:pt>
                <c:pt idx="8">
                  <c:v>Year 9</c:v>
                </c:pt>
                <c:pt idx="9">
                  <c:v>Year 10</c:v>
                </c:pt>
                <c:pt idx="10">
                  <c:v>Year 11</c:v>
                </c:pt>
                <c:pt idx="11">
                  <c:v>Year 12</c:v>
                </c:pt>
                <c:pt idx="12">
                  <c:v>Year 13</c:v>
                </c:pt>
                <c:pt idx="13">
                  <c:v>Year 14</c:v>
                </c:pt>
                <c:pt idx="14">
                  <c:v>Year 15</c:v>
                </c:pt>
              </c:strCache>
            </c:strRef>
          </c:cat>
          <c:val>
            <c:numRef>
              <c:f>Model!$B$155:$P$155</c:f>
              <c:numCache>
                <c:formatCode>_("$"* #,##0_);_("$"* \(#,##0\);_("$"* "-"??_);_(@_)</c:formatCode>
                <c:ptCount val="15"/>
                <c:pt idx="0">
                  <c:v>59753624.531617709</c:v>
                </c:pt>
                <c:pt idx="1">
                  <c:v>44743507.625491284</c:v>
                </c:pt>
                <c:pt idx="2">
                  <c:v>102258404.76665863</c:v>
                </c:pt>
                <c:pt idx="3">
                  <c:v>30120073.532794889</c:v>
                </c:pt>
                <c:pt idx="4">
                  <c:v>-102415931.72429702</c:v>
                </c:pt>
                <c:pt idx="5">
                  <c:v>-179106635.95954123</c:v>
                </c:pt>
                <c:pt idx="6">
                  <c:v>-146532157.50200847</c:v>
                </c:pt>
                <c:pt idx="7">
                  <c:v>-151807315.17208076</c:v>
                </c:pt>
                <c:pt idx="8">
                  <c:v>-157272378.51827568</c:v>
                </c:pt>
                <c:pt idx="9">
                  <c:v>-162934184.14493361</c:v>
                </c:pt>
                <c:pt idx="10">
                  <c:v>-168799814.77415121</c:v>
                </c:pt>
                <c:pt idx="11">
                  <c:v>-174876608.10602066</c:v>
                </c:pt>
                <c:pt idx="12">
                  <c:v>-181172165.99783742</c:v>
                </c:pt>
                <c:pt idx="13">
                  <c:v>-187694363.97375959</c:v>
                </c:pt>
                <c:pt idx="14">
                  <c:v>-194451361.07681492</c:v>
                </c:pt>
              </c:numCache>
            </c:numRef>
          </c:val>
          <c:smooth val="0"/>
          <c:extLst>
            <c:ext xmlns:c16="http://schemas.microsoft.com/office/drawing/2014/chart" uri="{C3380CC4-5D6E-409C-BE32-E72D297353CC}">
              <c16:uniqueId val="{00000000-5926-479E-99DD-AFDC40873CC1}"/>
            </c:ext>
          </c:extLst>
        </c:ser>
        <c:dLbls>
          <c:showLegendKey val="0"/>
          <c:showVal val="0"/>
          <c:showCatName val="0"/>
          <c:showSerName val="0"/>
          <c:showPercent val="0"/>
          <c:showBubbleSize val="0"/>
        </c:dLbls>
        <c:marker val="1"/>
        <c:smooth val="0"/>
        <c:axId val="1378156527"/>
        <c:axId val="1378144047"/>
      </c:lineChart>
      <c:catAx>
        <c:axId val="137815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440000" spcFirstLastPara="1" vertOverflow="ellipsis" wrap="square" anchor="ctr" anchorCtr="0"/>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8144047"/>
        <c:crosses val="autoZero"/>
        <c:auto val="0"/>
        <c:lblAlgn val="ctr"/>
        <c:lblOffset val="100"/>
        <c:noMultiLvlLbl val="0"/>
      </c:catAx>
      <c:valAx>
        <c:axId val="1378144047"/>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8156527"/>
        <c:crossesAt val="1"/>
        <c:crossBetween val="midCat"/>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b="1" dirty="0">
                <a:solidFill>
                  <a:sysClr val="windowText" lastClr="000000"/>
                </a:solidFill>
                <a:latin typeface="Arial" panose="020B0604020202020204" pitchFamily="34" charset="0"/>
                <a:cs typeface="Arial" panose="020B0604020202020204" pitchFamily="34" charset="0"/>
              </a:rPr>
              <a:t>Possible</a:t>
            </a:r>
            <a:r>
              <a:rPr lang="en-US" b="1" baseline="0" dirty="0">
                <a:solidFill>
                  <a:sysClr val="windowText" lastClr="000000"/>
                </a:solidFill>
                <a:latin typeface="Arial" panose="020B0604020202020204" pitchFamily="34" charset="0"/>
                <a:cs typeface="Arial" panose="020B0604020202020204" pitchFamily="34" charset="0"/>
              </a:rPr>
              <a:t> Distribution of Savings</a:t>
            </a:r>
            <a:endParaRPr lang="en-US" b="1"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16-4639-9534-EA77D38448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16-4639-9534-EA77D38448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E16-4639-9534-EA77D38448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E16-4639-9534-EA77D38448D3}"/>
              </c:ext>
            </c:extLst>
          </c:dPt>
          <c:dLbls>
            <c:dLbl>
              <c:idx val="0"/>
              <c:layout>
                <c:manualLayout>
                  <c:x val="2.9151425792891428E-2"/>
                  <c:y val="2.8661787864752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16-4639-9534-EA77D38448D3}"/>
                </c:ext>
              </c:extLst>
            </c:dLbl>
            <c:dLbl>
              <c:idx val="1"/>
              <c:layout>
                <c:manualLayout>
                  <c:x val="2.1893169728285956E-2"/>
                  <c:y val="-7.4032051875868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16-4639-9534-EA77D38448D3}"/>
                </c:ext>
              </c:extLst>
            </c:dLbl>
            <c:dLbl>
              <c:idx val="2"/>
              <c:layout>
                <c:manualLayout>
                  <c:x val="-5.1942421539936987E-2"/>
                  <c:y val="-4.8672533580361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16-4639-9534-EA77D38448D3}"/>
                </c:ext>
              </c:extLst>
            </c:dLbl>
            <c:dLbl>
              <c:idx val="3"/>
              <c:layout>
                <c:manualLayout>
                  <c:x val="-4.1674203075213211E-2"/>
                  <c:y val="4.7485317276516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16-4639-9534-EA77D38448D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Sheet1!$A$4:$A$7</c:f>
              <c:strCache>
                <c:ptCount val="4"/>
                <c:pt idx="0">
                  <c:v>Health systems and practices through shared savings contracts</c:v>
                </c:pt>
                <c:pt idx="1">
                  <c:v>Employers (direct)</c:v>
                </c:pt>
                <c:pt idx="2">
                  <c:v>Health plans </c:v>
                </c:pt>
                <c:pt idx="3">
                  <c:v>Consumers</c:v>
                </c:pt>
              </c:strCache>
            </c:strRef>
          </c:cat>
          <c:val>
            <c:numRef>
              <c:f>Sheet1!$B$4:$B$7</c:f>
              <c:numCache>
                <c:formatCode>0%</c:formatCode>
                <c:ptCount val="4"/>
                <c:pt idx="0">
                  <c:v>0.2</c:v>
                </c:pt>
                <c:pt idx="1">
                  <c:v>0.36660000000000004</c:v>
                </c:pt>
                <c:pt idx="2">
                  <c:v>0.23340000000000002</c:v>
                </c:pt>
                <c:pt idx="3">
                  <c:v>0.2</c:v>
                </c:pt>
              </c:numCache>
            </c:numRef>
          </c:val>
          <c:extLst>
            <c:ext xmlns:c16="http://schemas.microsoft.com/office/drawing/2014/chart" uri="{C3380CC4-5D6E-409C-BE32-E72D297353CC}">
              <c16:uniqueId val="{00000008-0E16-4639-9534-EA77D38448D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3962445766260521"/>
          <c:w val="1"/>
          <c:h val="0.26037554233739479"/>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8B78E-1A2A-684E-98F2-3183FBC168E7}" type="doc">
      <dgm:prSet loTypeId="urn:microsoft.com/office/officeart/2005/8/layout/cycle5" loCatId="" qsTypeId="urn:microsoft.com/office/officeart/2005/8/quickstyle/simple1" qsCatId="simple" csTypeId="urn:microsoft.com/office/officeart/2005/8/colors/accent0_3" csCatId="mainScheme" phldr="1"/>
      <dgm:spPr/>
      <dgm:t>
        <a:bodyPr/>
        <a:lstStyle/>
        <a:p>
          <a:endParaRPr lang="en-US"/>
        </a:p>
      </dgm:t>
    </dgm:pt>
    <dgm:pt modelId="{2707C362-BCAC-E845-AA30-FFE382DBA9F7}">
      <dgm:prSet phldrT="[Text]" custT="1"/>
      <dgm:spPr>
        <a:solidFill>
          <a:schemeClr val="bg2">
            <a:lumMod val="50000"/>
          </a:schemeClr>
        </a:solidFill>
      </dgm:spPr>
      <dgm:t>
        <a:bodyPr/>
        <a:lstStyle/>
        <a:p>
          <a:r>
            <a:rPr lang="en-US" sz="1800" dirty="0"/>
            <a:t>Clinicians leaving or decreasing hours</a:t>
          </a:r>
        </a:p>
      </dgm:t>
    </dgm:pt>
    <dgm:pt modelId="{4E6342CE-E4CA-CE44-8135-F4D4A5832F32}" type="parTrans" cxnId="{F3F2E22F-C829-F541-89B2-FFB25A44B629}">
      <dgm:prSet/>
      <dgm:spPr/>
      <dgm:t>
        <a:bodyPr/>
        <a:lstStyle/>
        <a:p>
          <a:endParaRPr lang="en-US"/>
        </a:p>
      </dgm:t>
    </dgm:pt>
    <dgm:pt modelId="{5B4EB3BE-D37E-6440-9351-8EB6B00591F6}" type="sibTrans" cxnId="{F3F2E22F-C829-F541-89B2-FFB25A44B629}">
      <dgm:prSet/>
      <dgm:spPr>
        <a:solidFill>
          <a:schemeClr val="bg2">
            <a:lumMod val="75000"/>
          </a:schemeClr>
        </a:solidFill>
        <a:ln w="127000">
          <a:solidFill>
            <a:schemeClr val="bg2">
              <a:lumMod val="75000"/>
            </a:schemeClr>
          </a:solidFill>
        </a:ln>
      </dgm:spPr>
      <dgm:t>
        <a:bodyPr/>
        <a:lstStyle/>
        <a:p>
          <a:endParaRPr lang="en-US"/>
        </a:p>
      </dgm:t>
    </dgm:pt>
    <dgm:pt modelId="{C44A82D6-8DCF-9448-8CF7-74262726A8EF}">
      <dgm:prSet phldrT="[Text]" custT="1"/>
      <dgm:spPr>
        <a:solidFill>
          <a:schemeClr val="bg2">
            <a:lumMod val="50000"/>
          </a:schemeClr>
        </a:solidFill>
      </dgm:spPr>
      <dgm:t>
        <a:bodyPr/>
        <a:lstStyle/>
        <a:p>
          <a:r>
            <a:rPr lang="en-US" sz="1800" dirty="0"/>
            <a:t>Leaving behind the same workload for a shrinking workforce</a:t>
          </a:r>
        </a:p>
      </dgm:t>
    </dgm:pt>
    <dgm:pt modelId="{9CCD54F5-A450-414C-8D46-0681FCCBD0A8}" type="parTrans" cxnId="{3DA3BC3F-4E71-9E44-AE57-3E6D240A612F}">
      <dgm:prSet/>
      <dgm:spPr/>
      <dgm:t>
        <a:bodyPr/>
        <a:lstStyle/>
        <a:p>
          <a:endParaRPr lang="en-US"/>
        </a:p>
      </dgm:t>
    </dgm:pt>
    <dgm:pt modelId="{1889D80D-F81C-814F-9334-811482763921}" type="sibTrans" cxnId="{3DA3BC3F-4E71-9E44-AE57-3E6D240A612F}">
      <dgm:prSet/>
      <dgm:spPr>
        <a:solidFill>
          <a:schemeClr val="bg2">
            <a:lumMod val="75000"/>
          </a:schemeClr>
        </a:solidFill>
        <a:ln w="127000">
          <a:solidFill>
            <a:schemeClr val="bg2">
              <a:lumMod val="75000"/>
            </a:schemeClr>
          </a:solidFill>
        </a:ln>
      </dgm:spPr>
      <dgm:t>
        <a:bodyPr/>
        <a:lstStyle/>
        <a:p>
          <a:endParaRPr lang="en-US"/>
        </a:p>
      </dgm:t>
    </dgm:pt>
    <dgm:pt modelId="{73CE067D-C4AB-004E-A912-7D3B39672D8F}">
      <dgm:prSet phldrT="[Text]" custT="1"/>
      <dgm:spPr>
        <a:solidFill>
          <a:schemeClr val="bg2">
            <a:lumMod val="50000"/>
          </a:schemeClr>
        </a:solidFill>
      </dgm:spPr>
      <dgm:t>
        <a:bodyPr/>
        <a:lstStyle/>
        <a:p>
          <a:r>
            <a:rPr lang="en-US" sz="1800" dirty="0"/>
            <a:t>Increased burnout</a:t>
          </a:r>
        </a:p>
      </dgm:t>
    </dgm:pt>
    <dgm:pt modelId="{A565CC2B-6267-C043-9D01-80DA23F9B3FA}" type="parTrans" cxnId="{B08C0406-965F-BA4F-B0D6-3A657EF3BEF9}">
      <dgm:prSet/>
      <dgm:spPr/>
      <dgm:t>
        <a:bodyPr/>
        <a:lstStyle/>
        <a:p>
          <a:endParaRPr lang="en-US"/>
        </a:p>
      </dgm:t>
    </dgm:pt>
    <dgm:pt modelId="{450BA731-0C64-B54C-99AF-F8B86FE47192}" type="sibTrans" cxnId="{B08C0406-965F-BA4F-B0D6-3A657EF3BEF9}">
      <dgm:prSet/>
      <dgm:spPr>
        <a:solidFill>
          <a:schemeClr val="bg2">
            <a:lumMod val="75000"/>
          </a:schemeClr>
        </a:solidFill>
        <a:ln w="127000">
          <a:solidFill>
            <a:schemeClr val="bg2">
              <a:lumMod val="75000"/>
            </a:schemeClr>
          </a:solidFill>
        </a:ln>
      </dgm:spPr>
      <dgm:t>
        <a:bodyPr/>
        <a:lstStyle/>
        <a:p>
          <a:endParaRPr lang="en-US"/>
        </a:p>
      </dgm:t>
    </dgm:pt>
    <dgm:pt modelId="{BB4D7B1A-0FA0-CB4B-9D8E-718B594E5946}" type="pres">
      <dgm:prSet presAssocID="{7F18B78E-1A2A-684E-98F2-3183FBC168E7}" presName="cycle" presStyleCnt="0">
        <dgm:presLayoutVars>
          <dgm:dir/>
          <dgm:resizeHandles val="exact"/>
        </dgm:presLayoutVars>
      </dgm:prSet>
      <dgm:spPr/>
    </dgm:pt>
    <dgm:pt modelId="{4C25DEAA-4E55-754A-9AD4-DE18F4878F9C}" type="pres">
      <dgm:prSet presAssocID="{2707C362-BCAC-E845-AA30-FFE382DBA9F7}" presName="node" presStyleLbl="node1" presStyleIdx="0" presStyleCnt="3">
        <dgm:presLayoutVars>
          <dgm:bulletEnabled val="1"/>
        </dgm:presLayoutVars>
      </dgm:prSet>
      <dgm:spPr/>
    </dgm:pt>
    <dgm:pt modelId="{EBB26089-0675-8C4C-9771-90F8E9CCA393}" type="pres">
      <dgm:prSet presAssocID="{2707C362-BCAC-E845-AA30-FFE382DBA9F7}" presName="spNode" presStyleCnt="0"/>
      <dgm:spPr/>
    </dgm:pt>
    <dgm:pt modelId="{6A7E27BB-FF0E-9D40-B646-A7FF44F9AA6B}" type="pres">
      <dgm:prSet presAssocID="{5B4EB3BE-D37E-6440-9351-8EB6B00591F6}" presName="sibTrans" presStyleLbl="sibTrans1D1" presStyleIdx="0" presStyleCnt="3"/>
      <dgm:spPr/>
    </dgm:pt>
    <dgm:pt modelId="{2C81C1BE-6B07-8F4A-8718-90D02040B5AF}" type="pres">
      <dgm:prSet presAssocID="{C44A82D6-8DCF-9448-8CF7-74262726A8EF}" presName="node" presStyleLbl="node1" presStyleIdx="1" presStyleCnt="3">
        <dgm:presLayoutVars>
          <dgm:bulletEnabled val="1"/>
        </dgm:presLayoutVars>
      </dgm:prSet>
      <dgm:spPr/>
    </dgm:pt>
    <dgm:pt modelId="{2E4D8AC6-5210-7B48-A1BB-A472D7886CA0}" type="pres">
      <dgm:prSet presAssocID="{C44A82D6-8DCF-9448-8CF7-74262726A8EF}" presName="spNode" presStyleCnt="0"/>
      <dgm:spPr/>
    </dgm:pt>
    <dgm:pt modelId="{D4394A3D-EED8-1D43-A2D1-475082B0FF8B}" type="pres">
      <dgm:prSet presAssocID="{1889D80D-F81C-814F-9334-811482763921}" presName="sibTrans" presStyleLbl="sibTrans1D1" presStyleIdx="1" presStyleCnt="3"/>
      <dgm:spPr/>
    </dgm:pt>
    <dgm:pt modelId="{2260588A-6F47-3547-A9FC-C3E1A920ED36}" type="pres">
      <dgm:prSet presAssocID="{73CE067D-C4AB-004E-A912-7D3B39672D8F}" presName="node" presStyleLbl="node1" presStyleIdx="2" presStyleCnt="3">
        <dgm:presLayoutVars>
          <dgm:bulletEnabled val="1"/>
        </dgm:presLayoutVars>
      </dgm:prSet>
      <dgm:spPr/>
    </dgm:pt>
    <dgm:pt modelId="{512B4D55-6BDD-9F4F-80D3-3FE7CD8EB6C7}" type="pres">
      <dgm:prSet presAssocID="{73CE067D-C4AB-004E-A912-7D3B39672D8F}" presName="spNode" presStyleCnt="0"/>
      <dgm:spPr/>
    </dgm:pt>
    <dgm:pt modelId="{D78D0BA1-9155-8346-BE90-F69B98DE10A1}" type="pres">
      <dgm:prSet presAssocID="{450BA731-0C64-B54C-99AF-F8B86FE47192}" presName="sibTrans" presStyleLbl="sibTrans1D1" presStyleIdx="2" presStyleCnt="3"/>
      <dgm:spPr/>
    </dgm:pt>
  </dgm:ptLst>
  <dgm:cxnLst>
    <dgm:cxn modelId="{B08C0406-965F-BA4F-B0D6-3A657EF3BEF9}" srcId="{7F18B78E-1A2A-684E-98F2-3183FBC168E7}" destId="{73CE067D-C4AB-004E-A912-7D3B39672D8F}" srcOrd="2" destOrd="0" parTransId="{A565CC2B-6267-C043-9D01-80DA23F9B3FA}" sibTransId="{450BA731-0C64-B54C-99AF-F8B86FE47192}"/>
    <dgm:cxn modelId="{19FC3F0E-54E5-B14C-90F2-4447B2A0B50F}" type="presOf" srcId="{450BA731-0C64-B54C-99AF-F8B86FE47192}" destId="{D78D0BA1-9155-8346-BE90-F69B98DE10A1}" srcOrd="0" destOrd="0" presId="urn:microsoft.com/office/officeart/2005/8/layout/cycle5"/>
    <dgm:cxn modelId="{82E4BF10-39B3-5545-ACBD-14676B8C87FB}" type="presOf" srcId="{73CE067D-C4AB-004E-A912-7D3B39672D8F}" destId="{2260588A-6F47-3547-A9FC-C3E1A920ED36}" srcOrd="0" destOrd="0" presId="urn:microsoft.com/office/officeart/2005/8/layout/cycle5"/>
    <dgm:cxn modelId="{F3F2E22F-C829-F541-89B2-FFB25A44B629}" srcId="{7F18B78E-1A2A-684E-98F2-3183FBC168E7}" destId="{2707C362-BCAC-E845-AA30-FFE382DBA9F7}" srcOrd="0" destOrd="0" parTransId="{4E6342CE-E4CA-CE44-8135-F4D4A5832F32}" sibTransId="{5B4EB3BE-D37E-6440-9351-8EB6B00591F6}"/>
    <dgm:cxn modelId="{3DA3BC3F-4E71-9E44-AE57-3E6D240A612F}" srcId="{7F18B78E-1A2A-684E-98F2-3183FBC168E7}" destId="{C44A82D6-8DCF-9448-8CF7-74262726A8EF}" srcOrd="1" destOrd="0" parTransId="{9CCD54F5-A450-414C-8D46-0681FCCBD0A8}" sibTransId="{1889D80D-F81C-814F-9334-811482763921}"/>
    <dgm:cxn modelId="{A6702DA3-9BD2-744E-9497-854C868D5F76}" type="presOf" srcId="{1889D80D-F81C-814F-9334-811482763921}" destId="{D4394A3D-EED8-1D43-A2D1-475082B0FF8B}" srcOrd="0" destOrd="0" presId="urn:microsoft.com/office/officeart/2005/8/layout/cycle5"/>
    <dgm:cxn modelId="{61F4FFB6-96F9-A843-98FA-E15ABAC9026A}" type="presOf" srcId="{C44A82D6-8DCF-9448-8CF7-74262726A8EF}" destId="{2C81C1BE-6B07-8F4A-8718-90D02040B5AF}" srcOrd="0" destOrd="0" presId="urn:microsoft.com/office/officeart/2005/8/layout/cycle5"/>
    <dgm:cxn modelId="{39B383C6-D2C1-4847-942C-21EA32349E4D}" type="presOf" srcId="{5B4EB3BE-D37E-6440-9351-8EB6B00591F6}" destId="{6A7E27BB-FF0E-9D40-B646-A7FF44F9AA6B}" srcOrd="0" destOrd="0" presId="urn:microsoft.com/office/officeart/2005/8/layout/cycle5"/>
    <dgm:cxn modelId="{AB2F7CD7-F3F1-BC44-A699-AB19D8929229}" type="presOf" srcId="{7F18B78E-1A2A-684E-98F2-3183FBC168E7}" destId="{BB4D7B1A-0FA0-CB4B-9D8E-718B594E5946}" srcOrd="0" destOrd="0" presId="urn:microsoft.com/office/officeart/2005/8/layout/cycle5"/>
    <dgm:cxn modelId="{40B960F0-EEEF-5F4F-AC40-8F63F67316FE}" type="presOf" srcId="{2707C362-BCAC-E845-AA30-FFE382DBA9F7}" destId="{4C25DEAA-4E55-754A-9AD4-DE18F4878F9C}" srcOrd="0" destOrd="0" presId="urn:microsoft.com/office/officeart/2005/8/layout/cycle5"/>
    <dgm:cxn modelId="{663F47A1-7449-DF4F-BAAA-263CD78223A5}" type="presParOf" srcId="{BB4D7B1A-0FA0-CB4B-9D8E-718B594E5946}" destId="{4C25DEAA-4E55-754A-9AD4-DE18F4878F9C}" srcOrd="0" destOrd="0" presId="urn:microsoft.com/office/officeart/2005/8/layout/cycle5"/>
    <dgm:cxn modelId="{B94F579E-C71E-7B43-A072-90F5A098469D}" type="presParOf" srcId="{BB4D7B1A-0FA0-CB4B-9D8E-718B594E5946}" destId="{EBB26089-0675-8C4C-9771-90F8E9CCA393}" srcOrd="1" destOrd="0" presId="urn:microsoft.com/office/officeart/2005/8/layout/cycle5"/>
    <dgm:cxn modelId="{600B50BD-2E5D-8F40-9CE0-EDDE08AD981F}" type="presParOf" srcId="{BB4D7B1A-0FA0-CB4B-9D8E-718B594E5946}" destId="{6A7E27BB-FF0E-9D40-B646-A7FF44F9AA6B}" srcOrd="2" destOrd="0" presId="urn:microsoft.com/office/officeart/2005/8/layout/cycle5"/>
    <dgm:cxn modelId="{302CD167-FF31-6744-B305-8CDDDFCC4917}" type="presParOf" srcId="{BB4D7B1A-0FA0-CB4B-9D8E-718B594E5946}" destId="{2C81C1BE-6B07-8F4A-8718-90D02040B5AF}" srcOrd="3" destOrd="0" presId="urn:microsoft.com/office/officeart/2005/8/layout/cycle5"/>
    <dgm:cxn modelId="{570F944F-B5EC-4E48-93C0-9702E61F1DAC}" type="presParOf" srcId="{BB4D7B1A-0FA0-CB4B-9D8E-718B594E5946}" destId="{2E4D8AC6-5210-7B48-A1BB-A472D7886CA0}" srcOrd="4" destOrd="0" presId="urn:microsoft.com/office/officeart/2005/8/layout/cycle5"/>
    <dgm:cxn modelId="{DA9DFB3E-FA11-2D43-89FD-9CA714982EBA}" type="presParOf" srcId="{BB4D7B1A-0FA0-CB4B-9D8E-718B594E5946}" destId="{D4394A3D-EED8-1D43-A2D1-475082B0FF8B}" srcOrd="5" destOrd="0" presId="urn:microsoft.com/office/officeart/2005/8/layout/cycle5"/>
    <dgm:cxn modelId="{A79140CA-9372-114E-B75C-79E2DADEC2FF}" type="presParOf" srcId="{BB4D7B1A-0FA0-CB4B-9D8E-718B594E5946}" destId="{2260588A-6F47-3547-A9FC-C3E1A920ED36}" srcOrd="6" destOrd="0" presId="urn:microsoft.com/office/officeart/2005/8/layout/cycle5"/>
    <dgm:cxn modelId="{EA74B117-FB38-7348-9822-16340E08B5B0}" type="presParOf" srcId="{BB4D7B1A-0FA0-CB4B-9D8E-718B594E5946}" destId="{512B4D55-6BDD-9F4F-80D3-3FE7CD8EB6C7}" srcOrd="7" destOrd="0" presId="urn:microsoft.com/office/officeart/2005/8/layout/cycle5"/>
    <dgm:cxn modelId="{FD99C8BC-866E-8F47-BE4F-88FE7AC9DEA3}" type="presParOf" srcId="{BB4D7B1A-0FA0-CB4B-9D8E-718B594E5946}" destId="{D78D0BA1-9155-8346-BE90-F69B98DE10A1}" srcOrd="8" destOrd="0" presId="urn:microsoft.com/office/officeart/2005/8/layout/cycle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5A823-73D0-4886-AD15-355F7B824533}"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A63D5CFE-D18F-4768-8733-623378A2B5D7}">
      <dgm:prSet phldrT="[Text]"/>
      <dgm:spPr>
        <a:solidFill>
          <a:srgbClr val="2F5597"/>
        </a:solidFill>
      </dgm:spPr>
      <dgm:t>
        <a:bodyPr/>
        <a:lstStyle/>
        <a:p>
          <a:r>
            <a:rPr lang="en-US" b="1" dirty="0">
              <a:latin typeface="Arial" panose="020B0604020202020204" pitchFamily="34" charset="0"/>
              <a:cs typeface="Arial" panose="020B0604020202020204" pitchFamily="34" charset="0"/>
            </a:rPr>
            <a:t>Integrated behavioral health </a:t>
          </a:r>
        </a:p>
      </dgm:t>
    </dgm:pt>
    <dgm:pt modelId="{A2AD22C1-5307-48F2-A308-8A9A53B80ADA}" type="parTrans" cxnId="{EA2FAC72-18B3-41EE-8403-82D3B6AFE05B}">
      <dgm:prSet/>
      <dgm:spPr/>
      <dgm:t>
        <a:bodyPr/>
        <a:lstStyle/>
        <a:p>
          <a:endParaRPr lang="en-US" b="1">
            <a:latin typeface="Arial" panose="020B0604020202020204" pitchFamily="34" charset="0"/>
            <a:cs typeface="Arial" panose="020B0604020202020204" pitchFamily="34" charset="0"/>
          </a:endParaRPr>
        </a:p>
      </dgm:t>
    </dgm:pt>
    <dgm:pt modelId="{A5A45DFE-289C-4EA8-8B86-171D4E139583}" type="sibTrans" cxnId="{EA2FAC72-18B3-41EE-8403-82D3B6AFE05B}">
      <dgm:prSet/>
      <dgm:spPr/>
      <dgm:t>
        <a:bodyPr/>
        <a:lstStyle/>
        <a:p>
          <a:endParaRPr lang="en-US" b="1">
            <a:latin typeface="Arial" panose="020B0604020202020204" pitchFamily="34" charset="0"/>
            <a:cs typeface="Arial" panose="020B0604020202020204" pitchFamily="34" charset="0"/>
          </a:endParaRPr>
        </a:p>
      </dgm:t>
    </dgm:pt>
    <dgm:pt modelId="{AD30DC09-36CC-4A01-84F5-EE270BE5C988}">
      <dgm:prSet phldrT="[Text]"/>
      <dgm:spPr/>
      <dgm:t>
        <a:bodyPr/>
        <a:lstStyle/>
        <a:p>
          <a:r>
            <a:rPr lang="en-US" b="1" dirty="0">
              <a:latin typeface="Arial" panose="020B0604020202020204" pitchFamily="34" charset="0"/>
              <a:cs typeface="Arial" panose="020B0604020202020204" pitchFamily="34" charset="0"/>
            </a:rPr>
            <a:t>Addiction treatment</a:t>
          </a:r>
        </a:p>
      </dgm:t>
    </dgm:pt>
    <dgm:pt modelId="{52D18C7B-4A7E-4393-B787-71CE4BDCB44B}" type="parTrans" cxnId="{9A58B487-F70D-4E05-BE58-1E006DB57FEA}">
      <dgm:prSet/>
      <dgm:spPr/>
      <dgm:t>
        <a:bodyPr/>
        <a:lstStyle/>
        <a:p>
          <a:endParaRPr lang="en-US" b="1">
            <a:latin typeface="Arial" panose="020B0604020202020204" pitchFamily="34" charset="0"/>
            <a:cs typeface="Arial" panose="020B0604020202020204" pitchFamily="34" charset="0"/>
          </a:endParaRPr>
        </a:p>
      </dgm:t>
    </dgm:pt>
    <dgm:pt modelId="{C3971B59-1D43-4DB6-9AB4-726552CF3DDB}" type="sibTrans" cxnId="{9A58B487-F70D-4E05-BE58-1E006DB57FEA}">
      <dgm:prSet/>
      <dgm:spPr/>
      <dgm:t>
        <a:bodyPr/>
        <a:lstStyle/>
        <a:p>
          <a:endParaRPr lang="en-US" b="1">
            <a:latin typeface="Arial" panose="020B0604020202020204" pitchFamily="34" charset="0"/>
            <a:cs typeface="Arial" panose="020B0604020202020204" pitchFamily="34" charset="0"/>
          </a:endParaRPr>
        </a:p>
      </dgm:t>
    </dgm:pt>
    <dgm:pt modelId="{981C421A-D7BD-4015-9CEA-B623C48CBA59}">
      <dgm:prSet phldrT="[Text]"/>
      <dgm:spPr/>
      <dgm:t>
        <a:bodyPr/>
        <a:lstStyle/>
        <a:p>
          <a:r>
            <a:rPr lang="en-US" b="1" dirty="0">
              <a:latin typeface="Arial" panose="020B0604020202020204" pitchFamily="34" charset="0"/>
              <a:cs typeface="Arial" panose="020B0604020202020204" pitchFamily="34" charset="0"/>
            </a:rPr>
            <a:t>Medical interpreter services</a:t>
          </a:r>
        </a:p>
      </dgm:t>
    </dgm:pt>
    <dgm:pt modelId="{7E54D22F-A306-482E-8DDD-90411265A54B}" type="parTrans" cxnId="{DE3B1675-315A-492B-99E1-F55E93677212}">
      <dgm:prSet/>
      <dgm:spPr/>
      <dgm:t>
        <a:bodyPr/>
        <a:lstStyle/>
        <a:p>
          <a:endParaRPr lang="en-US" b="1">
            <a:latin typeface="Arial" panose="020B0604020202020204" pitchFamily="34" charset="0"/>
            <a:cs typeface="Arial" panose="020B0604020202020204" pitchFamily="34" charset="0"/>
          </a:endParaRPr>
        </a:p>
      </dgm:t>
    </dgm:pt>
    <dgm:pt modelId="{BC47FA2C-B08D-457A-BD54-9897C3FF8C25}" type="sibTrans" cxnId="{DE3B1675-315A-492B-99E1-F55E93677212}">
      <dgm:prSet/>
      <dgm:spPr/>
      <dgm:t>
        <a:bodyPr/>
        <a:lstStyle/>
        <a:p>
          <a:endParaRPr lang="en-US" b="1">
            <a:latin typeface="Arial" panose="020B0604020202020204" pitchFamily="34" charset="0"/>
            <a:cs typeface="Arial" panose="020B0604020202020204" pitchFamily="34" charset="0"/>
          </a:endParaRPr>
        </a:p>
      </dgm:t>
    </dgm:pt>
    <dgm:pt modelId="{B221A846-B640-4B71-AB23-CAE31C4004FA}">
      <dgm:prSet phldrT="[Text]"/>
      <dgm:spPr/>
      <dgm:t>
        <a:bodyPr/>
        <a:lstStyle/>
        <a:p>
          <a:r>
            <a:rPr lang="en-US" b="1" dirty="0">
              <a:latin typeface="Arial" panose="020B0604020202020204" pitchFamily="34" charset="0"/>
              <a:cs typeface="Arial" panose="020B0604020202020204" pitchFamily="34" charset="0"/>
            </a:rPr>
            <a:t>Medical scribes</a:t>
          </a:r>
        </a:p>
      </dgm:t>
    </dgm:pt>
    <dgm:pt modelId="{4384394F-0387-42E4-A6FA-CD53BE420064}" type="parTrans" cxnId="{BB370705-ED22-44E5-87DE-7D355E2B9FDB}">
      <dgm:prSet/>
      <dgm:spPr/>
      <dgm:t>
        <a:bodyPr/>
        <a:lstStyle/>
        <a:p>
          <a:endParaRPr lang="en-US" b="1">
            <a:latin typeface="Arial" panose="020B0604020202020204" pitchFamily="34" charset="0"/>
            <a:cs typeface="Arial" panose="020B0604020202020204" pitchFamily="34" charset="0"/>
          </a:endParaRPr>
        </a:p>
      </dgm:t>
    </dgm:pt>
    <dgm:pt modelId="{58FE23DC-61F8-45A2-A2C5-773C4C96780B}" type="sibTrans" cxnId="{BB370705-ED22-44E5-87DE-7D355E2B9FDB}">
      <dgm:prSet/>
      <dgm:spPr/>
      <dgm:t>
        <a:bodyPr/>
        <a:lstStyle/>
        <a:p>
          <a:endParaRPr lang="en-US" b="1">
            <a:latin typeface="Arial" panose="020B0604020202020204" pitchFamily="34" charset="0"/>
            <a:cs typeface="Arial" panose="020B0604020202020204" pitchFamily="34" charset="0"/>
          </a:endParaRPr>
        </a:p>
      </dgm:t>
    </dgm:pt>
    <dgm:pt modelId="{B5A7DDC7-65AA-4664-B333-FA7E1717A1BA}">
      <dgm:prSet phldrT="[Text]"/>
      <dgm:spPr>
        <a:ln>
          <a:solidFill>
            <a:schemeClr val="accent1"/>
          </a:solidFill>
        </a:ln>
      </dgm:spPr>
      <dgm:t>
        <a:bodyPr/>
        <a:lstStyle/>
        <a:p>
          <a:r>
            <a:rPr lang="en-US" b="1" dirty="0">
              <a:latin typeface="Arial" panose="020B0604020202020204" pitchFamily="34" charset="0"/>
              <a:cs typeface="Arial" panose="020B0604020202020204" pitchFamily="34" charset="0"/>
            </a:rPr>
            <a:t>Care management</a:t>
          </a:r>
        </a:p>
      </dgm:t>
    </dgm:pt>
    <dgm:pt modelId="{9C64D7F3-FF13-4C9D-9858-0AF5FF1EA6DA}" type="parTrans" cxnId="{722171EA-D298-41C0-B4D8-0B93A4701F5E}">
      <dgm:prSet/>
      <dgm:spPr/>
      <dgm:t>
        <a:bodyPr/>
        <a:lstStyle/>
        <a:p>
          <a:endParaRPr lang="en-US" b="1">
            <a:latin typeface="Arial" panose="020B0604020202020204" pitchFamily="34" charset="0"/>
            <a:cs typeface="Arial" panose="020B0604020202020204" pitchFamily="34" charset="0"/>
          </a:endParaRPr>
        </a:p>
      </dgm:t>
    </dgm:pt>
    <dgm:pt modelId="{4E8EEB5D-B6B9-4104-8A89-E8BAC381DE69}" type="sibTrans" cxnId="{722171EA-D298-41C0-B4D8-0B93A4701F5E}">
      <dgm:prSet/>
      <dgm:spPr/>
      <dgm:t>
        <a:bodyPr/>
        <a:lstStyle/>
        <a:p>
          <a:endParaRPr lang="en-US" b="1">
            <a:latin typeface="Arial" panose="020B0604020202020204" pitchFamily="34" charset="0"/>
            <a:cs typeface="Arial" panose="020B0604020202020204" pitchFamily="34" charset="0"/>
          </a:endParaRPr>
        </a:p>
      </dgm:t>
    </dgm:pt>
    <dgm:pt modelId="{E62D7703-E687-448C-9806-A6CC481D82C7}">
      <dgm:prSet phldrT="[Text]"/>
      <dgm:spPr>
        <a:ln>
          <a:solidFill>
            <a:schemeClr val="accent1"/>
          </a:solidFill>
        </a:ln>
      </dgm:spPr>
      <dgm:t>
        <a:bodyPr/>
        <a:lstStyle/>
        <a:p>
          <a:r>
            <a:rPr lang="en-US" b="1" dirty="0">
              <a:latin typeface="Arial" panose="020B0604020202020204" pitchFamily="34" charset="0"/>
              <a:cs typeface="Arial" panose="020B0604020202020204" pitchFamily="34" charset="0"/>
            </a:rPr>
            <a:t>Health coaches</a:t>
          </a:r>
        </a:p>
      </dgm:t>
    </dgm:pt>
    <dgm:pt modelId="{A64F67FF-F8D5-456D-AF53-EF6238322304}" type="parTrans" cxnId="{C409A2EA-3316-44E2-96DE-540F056D51E4}">
      <dgm:prSet/>
      <dgm:spPr/>
      <dgm:t>
        <a:bodyPr/>
        <a:lstStyle/>
        <a:p>
          <a:endParaRPr lang="en-US" b="1">
            <a:latin typeface="Arial" panose="020B0604020202020204" pitchFamily="34" charset="0"/>
            <a:cs typeface="Arial" panose="020B0604020202020204" pitchFamily="34" charset="0"/>
          </a:endParaRPr>
        </a:p>
      </dgm:t>
    </dgm:pt>
    <dgm:pt modelId="{00A787A9-DC76-4FF0-A56C-7FE2CA94F635}" type="sibTrans" cxnId="{C409A2EA-3316-44E2-96DE-540F056D51E4}">
      <dgm:prSet/>
      <dgm:spPr/>
      <dgm:t>
        <a:bodyPr/>
        <a:lstStyle/>
        <a:p>
          <a:endParaRPr lang="en-US" b="1">
            <a:latin typeface="Arial" panose="020B0604020202020204" pitchFamily="34" charset="0"/>
            <a:cs typeface="Arial" panose="020B0604020202020204" pitchFamily="34" charset="0"/>
          </a:endParaRPr>
        </a:p>
      </dgm:t>
    </dgm:pt>
    <dgm:pt modelId="{8C521704-EB9F-41FA-9088-24620A5855C4}">
      <dgm:prSet phldrT="[Text]"/>
      <dgm:spPr>
        <a:solidFill>
          <a:srgbClr val="2F5597"/>
        </a:solidFill>
      </dgm:spPr>
      <dgm:t>
        <a:bodyPr/>
        <a:lstStyle/>
        <a:p>
          <a:r>
            <a:rPr lang="en-US" b="1" dirty="0">
              <a:latin typeface="Arial" panose="020B0604020202020204" pitchFamily="34" charset="0"/>
              <a:cs typeface="Arial" panose="020B0604020202020204" pitchFamily="34" charset="0"/>
            </a:rPr>
            <a:t>Home care</a:t>
          </a:r>
        </a:p>
      </dgm:t>
    </dgm:pt>
    <dgm:pt modelId="{F75F53CB-3920-4821-961B-E260E7B9DD4B}" type="parTrans" cxnId="{4F5E0444-5BD8-448D-85F5-1E04906E2208}">
      <dgm:prSet/>
      <dgm:spPr/>
      <dgm:t>
        <a:bodyPr/>
        <a:lstStyle/>
        <a:p>
          <a:endParaRPr lang="en-US" b="1">
            <a:latin typeface="Arial" panose="020B0604020202020204" pitchFamily="34" charset="0"/>
            <a:cs typeface="Arial" panose="020B0604020202020204" pitchFamily="34" charset="0"/>
          </a:endParaRPr>
        </a:p>
      </dgm:t>
    </dgm:pt>
    <dgm:pt modelId="{6B25BD1E-9E2F-4C2E-8A3A-1AD02E15686F}" type="sibTrans" cxnId="{4F5E0444-5BD8-448D-85F5-1E04906E2208}">
      <dgm:prSet/>
      <dgm:spPr/>
      <dgm:t>
        <a:bodyPr/>
        <a:lstStyle/>
        <a:p>
          <a:endParaRPr lang="en-US" b="1">
            <a:latin typeface="Arial" panose="020B0604020202020204" pitchFamily="34" charset="0"/>
            <a:cs typeface="Arial" panose="020B0604020202020204" pitchFamily="34" charset="0"/>
          </a:endParaRPr>
        </a:p>
      </dgm:t>
    </dgm:pt>
    <dgm:pt modelId="{7A71EF05-17C9-4BC0-B5BF-3C5ADF51EC22}">
      <dgm:prSet phldrT="[Text]"/>
      <dgm:spPr/>
      <dgm:t>
        <a:bodyPr/>
        <a:lstStyle/>
        <a:p>
          <a:r>
            <a:rPr lang="en-US" b="1" dirty="0">
              <a:latin typeface="Arial" panose="020B0604020202020204" pitchFamily="34" charset="0"/>
              <a:cs typeface="Arial" panose="020B0604020202020204" pitchFamily="34" charset="0"/>
            </a:rPr>
            <a:t>Group visits</a:t>
          </a:r>
        </a:p>
      </dgm:t>
    </dgm:pt>
    <dgm:pt modelId="{2787CE05-5E01-4568-83E6-595897DAC3A4}" type="parTrans" cxnId="{94F454D7-4A5A-4506-A548-53B505A91F83}">
      <dgm:prSet/>
      <dgm:spPr/>
      <dgm:t>
        <a:bodyPr/>
        <a:lstStyle/>
        <a:p>
          <a:endParaRPr lang="en-US" b="1">
            <a:latin typeface="Arial" panose="020B0604020202020204" pitchFamily="34" charset="0"/>
            <a:cs typeface="Arial" panose="020B0604020202020204" pitchFamily="34" charset="0"/>
          </a:endParaRPr>
        </a:p>
      </dgm:t>
    </dgm:pt>
    <dgm:pt modelId="{E556BEE0-CC3A-463B-9AAD-38BB26CD77B4}" type="sibTrans" cxnId="{94F454D7-4A5A-4506-A548-53B505A91F83}">
      <dgm:prSet/>
      <dgm:spPr/>
      <dgm:t>
        <a:bodyPr/>
        <a:lstStyle/>
        <a:p>
          <a:endParaRPr lang="en-US" b="1">
            <a:latin typeface="Arial" panose="020B0604020202020204" pitchFamily="34" charset="0"/>
            <a:cs typeface="Arial" panose="020B0604020202020204" pitchFamily="34" charset="0"/>
          </a:endParaRPr>
        </a:p>
      </dgm:t>
    </dgm:pt>
    <dgm:pt modelId="{C0205615-5605-4C44-A48F-90D1831551CF}">
      <dgm:prSet phldrT="[Text]"/>
      <dgm:spPr>
        <a:solidFill>
          <a:srgbClr val="2F5597"/>
        </a:solidFill>
      </dgm:spPr>
      <dgm:t>
        <a:bodyPr/>
        <a:lstStyle/>
        <a:p>
          <a:r>
            <a:rPr lang="en-US" b="1" dirty="0">
              <a:latin typeface="Arial" panose="020B0604020202020204" pitchFamily="34" charset="0"/>
              <a:cs typeface="Arial" panose="020B0604020202020204" pitchFamily="34" charset="0"/>
            </a:rPr>
            <a:t>Population health</a:t>
          </a:r>
        </a:p>
      </dgm:t>
    </dgm:pt>
    <dgm:pt modelId="{8469EEFB-25B9-4B66-BB3E-24BFF8F850E6}" type="parTrans" cxnId="{72B7A5ED-103C-42B9-A169-ACCF7B6DBBAC}">
      <dgm:prSet/>
      <dgm:spPr/>
      <dgm:t>
        <a:bodyPr/>
        <a:lstStyle/>
        <a:p>
          <a:endParaRPr lang="en-US" b="1">
            <a:latin typeface="Arial" panose="020B0604020202020204" pitchFamily="34" charset="0"/>
            <a:cs typeface="Arial" panose="020B0604020202020204" pitchFamily="34" charset="0"/>
          </a:endParaRPr>
        </a:p>
      </dgm:t>
    </dgm:pt>
    <dgm:pt modelId="{A5975F9D-3B5E-48A0-A78B-F81CCA5E1337}" type="sibTrans" cxnId="{72B7A5ED-103C-42B9-A169-ACCF7B6DBBAC}">
      <dgm:prSet/>
      <dgm:spPr/>
      <dgm:t>
        <a:bodyPr/>
        <a:lstStyle/>
        <a:p>
          <a:endParaRPr lang="en-US" b="1">
            <a:latin typeface="Arial" panose="020B0604020202020204" pitchFamily="34" charset="0"/>
            <a:cs typeface="Arial" panose="020B0604020202020204" pitchFamily="34" charset="0"/>
          </a:endParaRPr>
        </a:p>
      </dgm:t>
    </dgm:pt>
    <dgm:pt modelId="{F46058A4-719C-40EA-A051-E2531FA67908}">
      <dgm:prSet phldrT="[Text]"/>
      <dgm:spPr>
        <a:solidFill>
          <a:srgbClr val="2F5597"/>
        </a:solidFill>
        <a:ln>
          <a:solidFill>
            <a:schemeClr val="accent1"/>
          </a:solidFill>
        </a:ln>
      </dgm:spPr>
      <dgm:t>
        <a:bodyPr/>
        <a:lstStyle/>
        <a:p>
          <a:r>
            <a:rPr lang="en-US" b="1" dirty="0">
              <a:latin typeface="Arial" panose="020B0604020202020204" pitchFamily="34" charset="0"/>
              <a:cs typeface="Arial" panose="020B0604020202020204" pitchFamily="34" charset="0"/>
            </a:rPr>
            <a:t>Community health workers</a:t>
          </a:r>
        </a:p>
      </dgm:t>
    </dgm:pt>
    <dgm:pt modelId="{41F580A3-FAEE-44B7-AF75-52DFFA683767}" type="parTrans" cxnId="{3611E80F-C8F2-4464-923B-F00BA55B42E9}">
      <dgm:prSet/>
      <dgm:spPr/>
      <dgm:t>
        <a:bodyPr/>
        <a:lstStyle/>
        <a:p>
          <a:endParaRPr lang="en-US" b="1">
            <a:latin typeface="Arial" panose="020B0604020202020204" pitchFamily="34" charset="0"/>
            <a:cs typeface="Arial" panose="020B0604020202020204" pitchFamily="34" charset="0"/>
          </a:endParaRPr>
        </a:p>
      </dgm:t>
    </dgm:pt>
    <dgm:pt modelId="{0683B5BA-83D2-4407-85E5-A4DD6ADDE8C6}" type="sibTrans" cxnId="{3611E80F-C8F2-4464-923B-F00BA55B42E9}">
      <dgm:prSet/>
      <dgm:spPr/>
      <dgm:t>
        <a:bodyPr/>
        <a:lstStyle/>
        <a:p>
          <a:endParaRPr lang="en-US" b="1">
            <a:latin typeface="Arial" panose="020B0604020202020204" pitchFamily="34" charset="0"/>
            <a:cs typeface="Arial" panose="020B0604020202020204" pitchFamily="34" charset="0"/>
          </a:endParaRPr>
        </a:p>
      </dgm:t>
    </dgm:pt>
    <dgm:pt modelId="{F708BAEF-58A1-43CB-AD7C-3F0A74DB752C}">
      <dgm:prSet phldrT="[Text]"/>
      <dgm:spPr>
        <a:solidFill>
          <a:schemeClr val="accent1"/>
        </a:solidFill>
      </dgm:spPr>
      <dgm:t>
        <a:bodyPr/>
        <a:lstStyle/>
        <a:p>
          <a:r>
            <a:rPr lang="en-US" b="1" dirty="0">
              <a:latin typeface="Arial" panose="020B0604020202020204" pitchFamily="34" charset="0"/>
              <a:cs typeface="Arial" panose="020B0604020202020204" pitchFamily="34" charset="0"/>
            </a:rPr>
            <a:t>Patient advisory group</a:t>
          </a:r>
        </a:p>
      </dgm:t>
    </dgm:pt>
    <dgm:pt modelId="{2CCFA22F-70ED-475D-8D4C-427E82422EBB}" type="parTrans" cxnId="{1033BBD2-A9FB-439E-AE06-3D8A88F82C2F}">
      <dgm:prSet/>
      <dgm:spPr/>
      <dgm:t>
        <a:bodyPr/>
        <a:lstStyle/>
        <a:p>
          <a:endParaRPr lang="en-US" b="1">
            <a:latin typeface="Arial" panose="020B0604020202020204" pitchFamily="34" charset="0"/>
            <a:cs typeface="Arial" panose="020B0604020202020204" pitchFamily="34" charset="0"/>
          </a:endParaRPr>
        </a:p>
      </dgm:t>
    </dgm:pt>
    <dgm:pt modelId="{C779A4DD-5768-43D5-AD0D-086BEEB51D59}" type="sibTrans" cxnId="{1033BBD2-A9FB-439E-AE06-3D8A88F82C2F}">
      <dgm:prSet/>
      <dgm:spPr/>
      <dgm:t>
        <a:bodyPr/>
        <a:lstStyle/>
        <a:p>
          <a:endParaRPr lang="en-US" b="1">
            <a:latin typeface="Arial" panose="020B0604020202020204" pitchFamily="34" charset="0"/>
            <a:cs typeface="Arial" panose="020B0604020202020204" pitchFamily="34" charset="0"/>
          </a:endParaRPr>
        </a:p>
      </dgm:t>
    </dgm:pt>
    <dgm:pt modelId="{1DD7448E-AC6F-4231-BAA8-A84DD5BC3B6D}">
      <dgm:prSet phldrT="[Text]"/>
      <dgm:spPr>
        <a:solidFill>
          <a:srgbClr val="2F5597"/>
        </a:solidFill>
      </dgm:spPr>
      <dgm:t>
        <a:bodyPr/>
        <a:lstStyle/>
        <a:p>
          <a:r>
            <a:rPr lang="en-US" b="1" dirty="0">
              <a:latin typeface="Arial" panose="020B0604020202020204" pitchFamily="34" charset="0"/>
              <a:cs typeface="Arial" panose="020B0604020202020204" pitchFamily="34" charset="0"/>
            </a:rPr>
            <a:t>Collaboration with pharmacists</a:t>
          </a:r>
        </a:p>
      </dgm:t>
    </dgm:pt>
    <dgm:pt modelId="{A2ED2B4C-F913-4E09-83C2-346FD2B111FB}" type="parTrans" cxnId="{FB44B9F0-04FA-42C4-953B-56F4279EAFEA}">
      <dgm:prSet/>
      <dgm:spPr/>
      <dgm:t>
        <a:bodyPr/>
        <a:lstStyle/>
        <a:p>
          <a:endParaRPr lang="en-US" b="1">
            <a:latin typeface="Arial" panose="020B0604020202020204" pitchFamily="34" charset="0"/>
            <a:cs typeface="Arial" panose="020B0604020202020204" pitchFamily="34" charset="0"/>
          </a:endParaRPr>
        </a:p>
      </dgm:t>
    </dgm:pt>
    <dgm:pt modelId="{AA47F7D8-6754-4C3F-8058-10D7E422534A}" type="sibTrans" cxnId="{FB44B9F0-04FA-42C4-953B-56F4279EAFEA}">
      <dgm:prSet/>
      <dgm:spPr/>
      <dgm:t>
        <a:bodyPr/>
        <a:lstStyle/>
        <a:p>
          <a:endParaRPr lang="en-US" b="1">
            <a:latin typeface="Arial" panose="020B0604020202020204" pitchFamily="34" charset="0"/>
            <a:cs typeface="Arial" panose="020B0604020202020204" pitchFamily="34" charset="0"/>
          </a:endParaRPr>
        </a:p>
      </dgm:t>
    </dgm:pt>
    <dgm:pt modelId="{D59E6AF1-7932-4FFF-A099-C0FD2DC57933}">
      <dgm:prSet phldrT="[Text]"/>
      <dgm:spPr>
        <a:solidFill>
          <a:srgbClr val="2F5597"/>
        </a:solidFill>
      </dgm:spPr>
      <dgm:t>
        <a:bodyPr/>
        <a:lstStyle/>
        <a:p>
          <a:r>
            <a:rPr lang="en-US" b="1" dirty="0">
              <a:latin typeface="Arial" panose="020B0604020202020204" pitchFamily="34" charset="0"/>
              <a:cs typeface="Arial" panose="020B0604020202020204" pitchFamily="34" charset="0"/>
            </a:rPr>
            <a:t>Investments in SDoH</a:t>
          </a:r>
        </a:p>
      </dgm:t>
    </dgm:pt>
    <dgm:pt modelId="{ACAC58F1-26DF-4AF5-ACBA-1A8C2A11EB34}" type="parTrans" cxnId="{1D2E1050-893D-412B-9955-B5D429BC5207}">
      <dgm:prSet/>
      <dgm:spPr/>
      <dgm:t>
        <a:bodyPr/>
        <a:lstStyle/>
        <a:p>
          <a:endParaRPr lang="en-US" b="1">
            <a:latin typeface="Arial" panose="020B0604020202020204" pitchFamily="34" charset="0"/>
            <a:cs typeface="Arial" panose="020B0604020202020204" pitchFamily="34" charset="0"/>
          </a:endParaRPr>
        </a:p>
      </dgm:t>
    </dgm:pt>
    <dgm:pt modelId="{695F83F4-32A1-4A56-90A0-09E3CAAE058A}" type="sibTrans" cxnId="{1D2E1050-893D-412B-9955-B5D429BC5207}">
      <dgm:prSet/>
      <dgm:spPr/>
      <dgm:t>
        <a:bodyPr/>
        <a:lstStyle/>
        <a:p>
          <a:endParaRPr lang="en-US" b="1">
            <a:latin typeface="Arial" panose="020B0604020202020204" pitchFamily="34" charset="0"/>
            <a:cs typeface="Arial" panose="020B0604020202020204" pitchFamily="34" charset="0"/>
          </a:endParaRPr>
        </a:p>
      </dgm:t>
    </dgm:pt>
    <dgm:pt modelId="{E5D138E0-4C35-4B3D-BD69-3BAC45B96B2A}">
      <dgm:prSet phldrT="[Text]"/>
      <dgm:spPr/>
      <dgm:t>
        <a:bodyPr/>
        <a:lstStyle/>
        <a:p>
          <a:r>
            <a:rPr lang="en-US" b="1" dirty="0">
              <a:latin typeface="Arial" panose="020B0604020202020204" pitchFamily="34" charset="0"/>
              <a:cs typeface="Arial" panose="020B0604020202020204" pitchFamily="34" charset="0"/>
            </a:rPr>
            <a:t>Telehealth </a:t>
          </a:r>
        </a:p>
      </dgm:t>
    </dgm:pt>
    <dgm:pt modelId="{FBCD801D-6C76-4DF9-BFFA-1D0349115D07}" type="parTrans" cxnId="{E9854F71-0F11-4614-A8BC-2A13AE814953}">
      <dgm:prSet/>
      <dgm:spPr/>
      <dgm:t>
        <a:bodyPr/>
        <a:lstStyle/>
        <a:p>
          <a:endParaRPr lang="en-US" b="1">
            <a:latin typeface="Arial" panose="020B0604020202020204" pitchFamily="34" charset="0"/>
            <a:cs typeface="Arial" panose="020B0604020202020204" pitchFamily="34" charset="0"/>
          </a:endParaRPr>
        </a:p>
      </dgm:t>
    </dgm:pt>
    <dgm:pt modelId="{47C5311F-6B6A-490B-BE36-7720BE645C57}" type="sibTrans" cxnId="{E9854F71-0F11-4614-A8BC-2A13AE814953}">
      <dgm:prSet/>
      <dgm:spPr/>
      <dgm:t>
        <a:bodyPr/>
        <a:lstStyle/>
        <a:p>
          <a:endParaRPr lang="en-US" b="1">
            <a:latin typeface="Arial" panose="020B0604020202020204" pitchFamily="34" charset="0"/>
            <a:cs typeface="Arial" panose="020B0604020202020204" pitchFamily="34" charset="0"/>
          </a:endParaRPr>
        </a:p>
      </dgm:t>
    </dgm:pt>
    <dgm:pt modelId="{CAE322E9-4093-4168-98C1-4DC833244BA2}">
      <dgm:prSet phldrT="[Text]"/>
      <dgm:spPr>
        <a:solidFill>
          <a:srgbClr val="2F5597"/>
        </a:solidFill>
      </dgm:spPr>
      <dgm:t>
        <a:bodyPr/>
        <a:lstStyle/>
        <a:p>
          <a:r>
            <a:rPr lang="en-US" b="1" dirty="0">
              <a:latin typeface="Arial" panose="020B0604020202020204" pitchFamily="34" charset="0"/>
              <a:cs typeface="Arial" panose="020B0604020202020204" pitchFamily="34" charset="0"/>
            </a:rPr>
            <a:t>Extended availability</a:t>
          </a:r>
        </a:p>
      </dgm:t>
    </dgm:pt>
    <dgm:pt modelId="{BAF1FA4E-BA85-4194-8DCF-35342584E71D}" type="parTrans" cxnId="{392BA2BC-E19E-415E-A5BD-3A233C0A43B0}">
      <dgm:prSet/>
      <dgm:spPr/>
      <dgm:t>
        <a:bodyPr/>
        <a:lstStyle/>
        <a:p>
          <a:endParaRPr lang="en-US" b="1">
            <a:latin typeface="Arial" panose="020B0604020202020204" pitchFamily="34" charset="0"/>
            <a:cs typeface="Arial" panose="020B0604020202020204" pitchFamily="34" charset="0"/>
          </a:endParaRPr>
        </a:p>
      </dgm:t>
    </dgm:pt>
    <dgm:pt modelId="{09A95DCF-0857-4243-AF3C-84FE9FAD20B2}" type="sibTrans" cxnId="{392BA2BC-E19E-415E-A5BD-3A233C0A43B0}">
      <dgm:prSet/>
      <dgm:spPr/>
      <dgm:t>
        <a:bodyPr/>
        <a:lstStyle/>
        <a:p>
          <a:endParaRPr lang="en-US" b="1">
            <a:latin typeface="Arial" panose="020B0604020202020204" pitchFamily="34" charset="0"/>
            <a:cs typeface="Arial" panose="020B0604020202020204" pitchFamily="34" charset="0"/>
          </a:endParaRPr>
        </a:p>
      </dgm:t>
    </dgm:pt>
    <dgm:pt modelId="{4590701A-AD83-4A0A-8F4C-25A8D856E706}">
      <dgm:prSet phldrT="[Text]"/>
      <dgm:spPr>
        <a:solidFill>
          <a:srgbClr val="2F5597"/>
        </a:solidFill>
      </dgm:spPr>
      <dgm:t>
        <a:bodyPr/>
        <a:lstStyle/>
        <a:p>
          <a:r>
            <a:rPr lang="en-US" b="1" dirty="0">
              <a:latin typeface="Arial" panose="020B0604020202020204" pitchFamily="34" charset="0"/>
              <a:cs typeface="Arial" panose="020B0604020202020204" pitchFamily="34" charset="0"/>
            </a:rPr>
            <a:t>Advanced Care Planning</a:t>
          </a:r>
        </a:p>
      </dgm:t>
    </dgm:pt>
    <dgm:pt modelId="{E2C32E5A-0076-4F9D-B12C-4EC1E4C7938B}" type="parTrans" cxnId="{94ABCB22-B330-42C4-84FB-0FF3C1961EE7}">
      <dgm:prSet/>
      <dgm:spPr/>
      <dgm:t>
        <a:bodyPr/>
        <a:lstStyle/>
        <a:p>
          <a:endParaRPr lang="en-US" b="1">
            <a:latin typeface="Arial" panose="020B0604020202020204" pitchFamily="34" charset="0"/>
            <a:cs typeface="Arial" panose="020B0604020202020204" pitchFamily="34" charset="0"/>
          </a:endParaRPr>
        </a:p>
      </dgm:t>
    </dgm:pt>
    <dgm:pt modelId="{E0541AEC-F639-477A-8B7D-902E6D741B01}" type="sibTrans" cxnId="{94ABCB22-B330-42C4-84FB-0FF3C1961EE7}">
      <dgm:prSet/>
      <dgm:spPr/>
      <dgm:t>
        <a:bodyPr/>
        <a:lstStyle/>
        <a:p>
          <a:endParaRPr lang="en-US" b="1">
            <a:latin typeface="Arial" panose="020B0604020202020204" pitchFamily="34" charset="0"/>
            <a:cs typeface="Arial" panose="020B0604020202020204" pitchFamily="34" charset="0"/>
          </a:endParaRPr>
        </a:p>
      </dgm:t>
    </dgm:pt>
    <dgm:pt modelId="{6CAA1138-0868-4D43-8396-1808C5AFC905}">
      <dgm:prSet/>
      <dgm:spPr/>
      <dgm:t>
        <a:bodyPr/>
        <a:lstStyle/>
        <a:p>
          <a:r>
            <a:rPr lang="en-US" dirty="0"/>
            <a:t>Oral Health</a:t>
          </a:r>
        </a:p>
      </dgm:t>
    </dgm:pt>
    <dgm:pt modelId="{77AC9A69-21E0-4467-A2FC-1A54E2A7BB64}" type="parTrans" cxnId="{A2C67DAE-606C-41A4-A8D3-2F475C9D3271}">
      <dgm:prSet/>
      <dgm:spPr/>
      <dgm:t>
        <a:bodyPr/>
        <a:lstStyle/>
        <a:p>
          <a:endParaRPr lang="en-US"/>
        </a:p>
      </dgm:t>
    </dgm:pt>
    <dgm:pt modelId="{16057D95-D1AF-4613-AD3A-A5AF5D8105F6}" type="sibTrans" cxnId="{A2C67DAE-606C-41A4-A8D3-2F475C9D3271}">
      <dgm:prSet/>
      <dgm:spPr/>
      <dgm:t>
        <a:bodyPr/>
        <a:lstStyle/>
        <a:p>
          <a:endParaRPr lang="en-US"/>
        </a:p>
      </dgm:t>
    </dgm:pt>
    <dgm:pt modelId="{AA8AD5A5-A45D-459E-8759-9BB5FA408D9E}">
      <dgm:prSet/>
      <dgm:spPr/>
      <dgm:t>
        <a:bodyPr/>
        <a:lstStyle/>
        <a:p>
          <a:r>
            <a:rPr lang="en-US" dirty="0"/>
            <a:t>Hosting Learners</a:t>
          </a:r>
        </a:p>
      </dgm:t>
    </dgm:pt>
    <dgm:pt modelId="{A5EAC0DF-B5C5-4C0A-96AA-2FD6C8DA33C8}" type="parTrans" cxnId="{AE0A72E0-DE4E-4286-AB4D-C53728172FDD}">
      <dgm:prSet/>
      <dgm:spPr/>
      <dgm:t>
        <a:bodyPr/>
        <a:lstStyle/>
        <a:p>
          <a:endParaRPr lang="en-US"/>
        </a:p>
      </dgm:t>
    </dgm:pt>
    <dgm:pt modelId="{12755BD4-DD5C-47D7-8474-7AD4C0188C77}" type="sibTrans" cxnId="{AE0A72E0-DE4E-4286-AB4D-C53728172FDD}">
      <dgm:prSet/>
      <dgm:spPr/>
      <dgm:t>
        <a:bodyPr/>
        <a:lstStyle/>
        <a:p>
          <a:endParaRPr lang="en-US"/>
        </a:p>
      </dgm:t>
    </dgm:pt>
    <dgm:pt modelId="{BC9FF0FB-E6E5-4D1E-A20E-819A44196F79}">
      <dgm:prSet/>
      <dgm:spPr/>
      <dgm:t>
        <a:bodyPr/>
        <a:lstStyle/>
        <a:p>
          <a:r>
            <a:rPr lang="en-US" dirty="0"/>
            <a:t>Walk In Availability</a:t>
          </a:r>
        </a:p>
      </dgm:t>
    </dgm:pt>
    <dgm:pt modelId="{8D95C952-8B5A-4665-AC2C-878066AC8572}" type="parTrans" cxnId="{FE7B9377-793F-4FB7-A7C0-11674533B14F}">
      <dgm:prSet/>
      <dgm:spPr/>
      <dgm:t>
        <a:bodyPr/>
        <a:lstStyle/>
        <a:p>
          <a:endParaRPr lang="en-US"/>
        </a:p>
      </dgm:t>
    </dgm:pt>
    <dgm:pt modelId="{060DA17B-4AB5-4C29-B130-24B3576EB77D}" type="sibTrans" cxnId="{FE7B9377-793F-4FB7-A7C0-11674533B14F}">
      <dgm:prSet/>
      <dgm:spPr/>
      <dgm:t>
        <a:bodyPr/>
        <a:lstStyle/>
        <a:p>
          <a:endParaRPr lang="en-US"/>
        </a:p>
      </dgm:t>
    </dgm:pt>
    <dgm:pt modelId="{27E75502-D9FE-42A1-84C6-9664BFC035C3}">
      <dgm:prSet/>
      <dgm:spPr/>
      <dgm:t>
        <a:bodyPr/>
        <a:lstStyle/>
        <a:p>
          <a:r>
            <a:rPr lang="en-US" dirty="0"/>
            <a:t>Accessibility</a:t>
          </a:r>
        </a:p>
      </dgm:t>
    </dgm:pt>
    <dgm:pt modelId="{52F41137-0293-41B5-BFA0-7CF30D28E9D1}" type="parTrans" cxnId="{CBA1596D-DFB4-4C40-9AF9-DACECA9DC466}">
      <dgm:prSet/>
      <dgm:spPr/>
      <dgm:t>
        <a:bodyPr/>
        <a:lstStyle/>
        <a:p>
          <a:endParaRPr lang="en-US"/>
        </a:p>
      </dgm:t>
    </dgm:pt>
    <dgm:pt modelId="{BE23F092-8606-4C0B-8465-33C7428DB74D}" type="sibTrans" cxnId="{CBA1596D-DFB4-4C40-9AF9-DACECA9DC466}">
      <dgm:prSet/>
      <dgm:spPr/>
      <dgm:t>
        <a:bodyPr/>
        <a:lstStyle/>
        <a:p>
          <a:endParaRPr lang="en-US"/>
        </a:p>
      </dgm:t>
    </dgm:pt>
    <dgm:pt modelId="{28F69685-6315-43BA-8816-7A02F84ED97D}" type="pres">
      <dgm:prSet presAssocID="{7365A823-73D0-4886-AD15-355F7B824533}" presName="diagram" presStyleCnt="0">
        <dgm:presLayoutVars>
          <dgm:dir/>
          <dgm:resizeHandles val="exact"/>
        </dgm:presLayoutVars>
      </dgm:prSet>
      <dgm:spPr/>
    </dgm:pt>
    <dgm:pt modelId="{08B04E05-0A28-431A-ADAF-9942C2020186}" type="pres">
      <dgm:prSet presAssocID="{A63D5CFE-D18F-4768-8733-623378A2B5D7}" presName="node" presStyleLbl="node1" presStyleIdx="0" presStyleCnt="20">
        <dgm:presLayoutVars>
          <dgm:bulletEnabled val="1"/>
        </dgm:presLayoutVars>
      </dgm:prSet>
      <dgm:spPr/>
    </dgm:pt>
    <dgm:pt modelId="{E7D3C1C7-8600-4F32-96E8-B0F88D1C0391}" type="pres">
      <dgm:prSet presAssocID="{A5A45DFE-289C-4EA8-8B86-171D4E139583}" presName="sibTrans" presStyleCnt="0"/>
      <dgm:spPr/>
    </dgm:pt>
    <dgm:pt modelId="{CD17E33A-E183-4EA6-8675-956875A208C0}" type="pres">
      <dgm:prSet presAssocID="{AD30DC09-36CC-4A01-84F5-EE270BE5C988}" presName="node" presStyleLbl="node1" presStyleIdx="1" presStyleCnt="20">
        <dgm:presLayoutVars>
          <dgm:bulletEnabled val="1"/>
        </dgm:presLayoutVars>
      </dgm:prSet>
      <dgm:spPr/>
    </dgm:pt>
    <dgm:pt modelId="{DD8C7806-4161-48D7-A758-B81913B2A910}" type="pres">
      <dgm:prSet presAssocID="{C3971B59-1D43-4DB6-9AB4-726552CF3DDB}" presName="sibTrans" presStyleCnt="0"/>
      <dgm:spPr/>
    </dgm:pt>
    <dgm:pt modelId="{D4537CA9-E97E-44AA-B7FC-C3EBCBEF7BCF}" type="pres">
      <dgm:prSet presAssocID="{E62D7703-E687-448C-9806-A6CC481D82C7}" presName="node" presStyleLbl="node1" presStyleIdx="2" presStyleCnt="20">
        <dgm:presLayoutVars>
          <dgm:bulletEnabled val="1"/>
        </dgm:presLayoutVars>
      </dgm:prSet>
      <dgm:spPr/>
    </dgm:pt>
    <dgm:pt modelId="{A7966D10-09B3-4A3C-8D0F-C1CC46EA11FE}" type="pres">
      <dgm:prSet presAssocID="{00A787A9-DC76-4FF0-A56C-7FE2CA94F635}" presName="sibTrans" presStyleCnt="0"/>
      <dgm:spPr/>
    </dgm:pt>
    <dgm:pt modelId="{A6829A2B-50BF-4D0B-A3AB-EC062B613A0A}" type="pres">
      <dgm:prSet presAssocID="{8C521704-EB9F-41FA-9088-24620A5855C4}" presName="node" presStyleLbl="node1" presStyleIdx="3" presStyleCnt="20">
        <dgm:presLayoutVars>
          <dgm:bulletEnabled val="1"/>
        </dgm:presLayoutVars>
      </dgm:prSet>
      <dgm:spPr/>
    </dgm:pt>
    <dgm:pt modelId="{87ED63E5-1216-4677-BFF2-38946A90807D}" type="pres">
      <dgm:prSet presAssocID="{6B25BD1E-9E2F-4C2E-8A3A-1AD02E15686F}" presName="sibTrans" presStyleCnt="0"/>
      <dgm:spPr/>
    </dgm:pt>
    <dgm:pt modelId="{66B1DB8A-D466-4E1F-A358-75852EC78C7F}" type="pres">
      <dgm:prSet presAssocID="{7A71EF05-17C9-4BC0-B5BF-3C5ADF51EC22}" presName="node" presStyleLbl="node1" presStyleIdx="4" presStyleCnt="20">
        <dgm:presLayoutVars>
          <dgm:bulletEnabled val="1"/>
        </dgm:presLayoutVars>
      </dgm:prSet>
      <dgm:spPr/>
    </dgm:pt>
    <dgm:pt modelId="{036CB35D-1A8F-492D-B520-6CE4AFB5B187}" type="pres">
      <dgm:prSet presAssocID="{E556BEE0-CC3A-463B-9AAD-38BB26CD77B4}" presName="sibTrans" presStyleCnt="0"/>
      <dgm:spPr/>
    </dgm:pt>
    <dgm:pt modelId="{5105A456-C1CF-4D54-AC17-9C1A2C82E183}" type="pres">
      <dgm:prSet presAssocID="{C0205615-5605-4C44-A48F-90D1831551CF}" presName="node" presStyleLbl="node1" presStyleIdx="5" presStyleCnt="20">
        <dgm:presLayoutVars>
          <dgm:bulletEnabled val="1"/>
        </dgm:presLayoutVars>
      </dgm:prSet>
      <dgm:spPr/>
    </dgm:pt>
    <dgm:pt modelId="{A6DDC5FA-7ECE-4834-8B83-ADAA4C9209E9}" type="pres">
      <dgm:prSet presAssocID="{A5975F9D-3B5E-48A0-A78B-F81CCA5E1337}" presName="sibTrans" presStyleCnt="0"/>
      <dgm:spPr/>
    </dgm:pt>
    <dgm:pt modelId="{861D7293-B270-44A5-A339-BE2E43EC6DF8}" type="pres">
      <dgm:prSet presAssocID="{F46058A4-719C-40EA-A051-E2531FA67908}" presName="node" presStyleLbl="node1" presStyleIdx="6" presStyleCnt="20">
        <dgm:presLayoutVars>
          <dgm:bulletEnabled val="1"/>
        </dgm:presLayoutVars>
      </dgm:prSet>
      <dgm:spPr/>
    </dgm:pt>
    <dgm:pt modelId="{36813E02-5738-4432-A82C-77A519626E57}" type="pres">
      <dgm:prSet presAssocID="{0683B5BA-83D2-4407-85E5-A4DD6ADDE8C6}" presName="sibTrans" presStyleCnt="0"/>
      <dgm:spPr/>
    </dgm:pt>
    <dgm:pt modelId="{D879910F-AFAE-4B4A-ADDF-6FBA2D0C8D23}" type="pres">
      <dgm:prSet presAssocID="{F708BAEF-58A1-43CB-AD7C-3F0A74DB752C}" presName="node" presStyleLbl="node1" presStyleIdx="7" presStyleCnt="20">
        <dgm:presLayoutVars>
          <dgm:bulletEnabled val="1"/>
        </dgm:presLayoutVars>
      </dgm:prSet>
      <dgm:spPr/>
    </dgm:pt>
    <dgm:pt modelId="{33ADFA8A-D1BF-4268-94A5-79943C355A2E}" type="pres">
      <dgm:prSet presAssocID="{C779A4DD-5768-43D5-AD0D-086BEEB51D59}" presName="sibTrans" presStyleCnt="0"/>
      <dgm:spPr/>
    </dgm:pt>
    <dgm:pt modelId="{03EC0035-ADF1-4668-A308-6A7B2AD6D913}" type="pres">
      <dgm:prSet presAssocID="{981C421A-D7BD-4015-9CEA-B623C48CBA59}" presName="node" presStyleLbl="node1" presStyleIdx="8" presStyleCnt="20">
        <dgm:presLayoutVars>
          <dgm:bulletEnabled val="1"/>
        </dgm:presLayoutVars>
      </dgm:prSet>
      <dgm:spPr/>
    </dgm:pt>
    <dgm:pt modelId="{F62A9F44-D853-4F08-B3BA-CD93A6605156}" type="pres">
      <dgm:prSet presAssocID="{BC47FA2C-B08D-457A-BD54-9897C3FF8C25}" presName="sibTrans" presStyleCnt="0"/>
      <dgm:spPr/>
    </dgm:pt>
    <dgm:pt modelId="{8587800A-0600-4A4F-B3E9-34F5B2B4CC83}" type="pres">
      <dgm:prSet presAssocID="{1DD7448E-AC6F-4231-BAA8-A84DD5BC3B6D}" presName="node" presStyleLbl="node1" presStyleIdx="9" presStyleCnt="20">
        <dgm:presLayoutVars>
          <dgm:bulletEnabled val="1"/>
        </dgm:presLayoutVars>
      </dgm:prSet>
      <dgm:spPr/>
    </dgm:pt>
    <dgm:pt modelId="{5F5DDAB1-C0D7-4681-8B8F-FB489E926EDA}" type="pres">
      <dgm:prSet presAssocID="{AA47F7D8-6754-4C3F-8058-10D7E422534A}" presName="sibTrans" presStyleCnt="0"/>
      <dgm:spPr/>
    </dgm:pt>
    <dgm:pt modelId="{300E22BD-6C5C-48A9-8670-CBB9BFD2EB03}" type="pres">
      <dgm:prSet presAssocID="{D59E6AF1-7932-4FFF-A099-C0FD2DC57933}" presName="node" presStyleLbl="node1" presStyleIdx="10" presStyleCnt="20">
        <dgm:presLayoutVars>
          <dgm:bulletEnabled val="1"/>
        </dgm:presLayoutVars>
      </dgm:prSet>
      <dgm:spPr/>
    </dgm:pt>
    <dgm:pt modelId="{AB30BE4C-A301-47E3-9421-DC18EAE78559}" type="pres">
      <dgm:prSet presAssocID="{695F83F4-32A1-4A56-90A0-09E3CAAE058A}" presName="sibTrans" presStyleCnt="0"/>
      <dgm:spPr/>
    </dgm:pt>
    <dgm:pt modelId="{B10631FC-105C-452F-A425-45262CA92E9B}" type="pres">
      <dgm:prSet presAssocID="{E5D138E0-4C35-4B3D-BD69-3BAC45B96B2A}" presName="node" presStyleLbl="node1" presStyleIdx="11" presStyleCnt="20">
        <dgm:presLayoutVars>
          <dgm:bulletEnabled val="1"/>
        </dgm:presLayoutVars>
      </dgm:prSet>
      <dgm:spPr/>
    </dgm:pt>
    <dgm:pt modelId="{4BB19FA3-0C56-4454-B597-D4C596AB1897}" type="pres">
      <dgm:prSet presAssocID="{47C5311F-6B6A-490B-BE36-7720BE645C57}" presName="sibTrans" presStyleCnt="0"/>
      <dgm:spPr/>
    </dgm:pt>
    <dgm:pt modelId="{BF6098F2-98C8-44DE-A137-D2DD3308EF26}" type="pres">
      <dgm:prSet presAssocID="{CAE322E9-4093-4168-98C1-4DC833244BA2}" presName="node" presStyleLbl="node1" presStyleIdx="12" presStyleCnt="20">
        <dgm:presLayoutVars>
          <dgm:bulletEnabled val="1"/>
        </dgm:presLayoutVars>
      </dgm:prSet>
      <dgm:spPr/>
    </dgm:pt>
    <dgm:pt modelId="{C6082579-706F-44EA-8A0F-90A318C8482E}" type="pres">
      <dgm:prSet presAssocID="{09A95DCF-0857-4243-AF3C-84FE9FAD20B2}" presName="sibTrans" presStyleCnt="0"/>
      <dgm:spPr/>
    </dgm:pt>
    <dgm:pt modelId="{CE78EF8B-CE3E-4C4E-B3E9-4B8C4B0657AD}" type="pres">
      <dgm:prSet presAssocID="{B221A846-B640-4B71-AB23-CAE31C4004FA}" presName="node" presStyleLbl="node1" presStyleIdx="13" presStyleCnt="20">
        <dgm:presLayoutVars>
          <dgm:bulletEnabled val="1"/>
        </dgm:presLayoutVars>
      </dgm:prSet>
      <dgm:spPr/>
    </dgm:pt>
    <dgm:pt modelId="{F837B82C-1644-44AD-B897-F18AF6B9C452}" type="pres">
      <dgm:prSet presAssocID="{58FE23DC-61F8-45A2-A2C5-773C4C96780B}" presName="sibTrans" presStyleCnt="0"/>
      <dgm:spPr/>
    </dgm:pt>
    <dgm:pt modelId="{87748C4E-4B39-4D2D-B94A-5FA799F1CA7F}" type="pres">
      <dgm:prSet presAssocID="{B5A7DDC7-65AA-4664-B333-FA7E1717A1BA}" presName="node" presStyleLbl="node1" presStyleIdx="14" presStyleCnt="20">
        <dgm:presLayoutVars>
          <dgm:bulletEnabled val="1"/>
        </dgm:presLayoutVars>
      </dgm:prSet>
      <dgm:spPr/>
    </dgm:pt>
    <dgm:pt modelId="{A1890802-42F3-4522-8201-3C3ECDFD7D0A}" type="pres">
      <dgm:prSet presAssocID="{4E8EEB5D-B6B9-4104-8A89-E8BAC381DE69}" presName="sibTrans" presStyleCnt="0"/>
      <dgm:spPr/>
    </dgm:pt>
    <dgm:pt modelId="{DFAA9A05-C6BE-452F-B17B-468C254EED79}" type="pres">
      <dgm:prSet presAssocID="{4590701A-AD83-4A0A-8F4C-25A8D856E706}" presName="node" presStyleLbl="node1" presStyleIdx="15" presStyleCnt="20">
        <dgm:presLayoutVars>
          <dgm:bulletEnabled val="1"/>
        </dgm:presLayoutVars>
      </dgm:prSet>
      <dgm:spPr/>
    </dgm:pt>
    <dgm:pt modelId="{7CDDA9D9-9743-40ED-B792-9956536431B3}" type="pres">
      <dgm:prSet presAssocID="{E0541AEC-F639-477A-8B7D-902E6D741B01}" presName="sibTrans" presStyleCnt="0"/>
      <dgm:spPr/>
    </dgm:pt>
    <dgm:pt modelId="{E2A115D2-ABC4-4288-8F6A-EF807F0444AE}" type="pres">
      <dgm:prSet presAssocID="{6CAA1138-0868-4D43-8396-1808C5AFC905}" presName="node" presStyleLbl="node1" presStyleIdx="16" presStyleCnt="20">
        <dgm:presLayoutVars>
          <dgm:bulletEnabled val="1"/>
        </dgm:presLayoutVars>
      </dgm:prSet>
      <dgm:spPr/>
    </dgm:pt>
    <dgm:pt modelId="{FAA10819-262A-4B9A-B73C-724C286E37D7}" type="pres">
      <dgm:prSet presAssocID="{16057D95-D1AF-4613-AD3A-A5AF5D8105F6}" presName="sibTrans" presStyleCnt="0"/>
      <dgm:spPr/>
    </dgm:pt>
    <dgm:pt modelId="{928C1E8B-7A7B-42F1-BB86-63842F106C1B}" type="pres">
      <dgm:prSet presAssocID="{AA8AD5A5-A45D-459E-8759-9BB5FA408D9E}" presName="node" presStyleLbl="node1" presStyleIdx="17" presStyleCnt="20">
        <dgm:presLayoutVars>
          <dgm:bulletEnabled val="1"/>
        </dgm:presLayoutVars>
      </dgm:prSet>
      <dgm:spPr/>
    </dgm:pt>
    <dgm:pt modelId="{C8750A56-049B-42B1-82E3-86019E78B2AC}" type="pres">
      <dgm:prSet presAssocID="{12755BD4-DD5C-47D7-8474-7AD4C0188C77}" presName="sibTrans" presStyleCnt="0"/>
      <dgm:spPr/>
    </dgm:pt>
    <dgm:pt modelId="{EB49B84F-72C0-4972-AA3A-FDE76412EFFD}" type="pres">
      <dgm:prSet presAssocID="{BC9FF0FB-E6E5-4D1E-A20E-819A44196F79}" presName="node" presStyleLbl="node1" presStyleIdx="18" presStyleCnt="20">
        <dgm:presLayoutVars>
          <dgm:bulletEnabled val="1"/>
        </dgm:presLayoutVars>
      </dgm:prSet>
      <dgm:spPr/>
    </dgm:pt>
    <dgm:pt modelId="{FA4D7E7A-7827-404A-A30C-A9EC262E71E4}" type="pres">
      <dgm:prSet presAssocID="{060DA17B-4AB5-4C29-B130-24B3576EB77D}" presName="sibTrans" presStyleCnt="0"/>
      <dgm:spPr/>
    </dgm:pt>
    <dgm:pt modelId="{4224AA2C-191B-47A9-9EC1-F1CF0354A252}" type="pres">
      <dgm:prSet presAssocID="{27E75502-D9FE-42A1-84C6-9664BFC035C3}" presName="node" presStyleLbl="node1" presStyleIdx="19" presStyleCnt="20">
        <dgm:presLayoutVars>
          <dgm:bulletEnabled val="1"/>
        </dgm:presLayoutVars>
      </dgm:prSet>
      <dgm:spPr/>
    </dgm:pt>
  </dgm:ptLst>
  <dgm:cxnLst>
    <dgm:cxn modelId="{7E040204-5888-49FD-9207-53139BF89898}" type="presOf" srcId="{F708BAEF-58A1-43CB-AD7C-3F0A74DB752C}" destId="{D879910F-AFAE-4B4A-ADDF-6FBA2D0C8D23}" srcOrd="0" destOrd="0" presId="urn:microsoft.com/office/officeart/2005/8/layout/default"/>
    <dgm:cxn modelId="{BB370705-ED22-44E5-87DE-7D355E2B9FDB}" srcId="{7365A823-73D0-4886-AD15-355F7B824533}" destId="{B221A846-B640-4B71-AB23-CAE31C4004FA}" srcOrd="13" destOrd="0" parTransId="{4384394F-0387-42E4-A6FA-CD53BE420064}" sibTransId="{58FE23DC-61F8-45A2-A2C5-773C4C96780B}"/>
    <dgm:cxn modelId="{3611E80F-C8F2-4464-923B-F00BA55B42E9}" srcId="{7365A823-73D0-4886-AD15-355F7B824533}" destId="{F46058A4-719C-40EA-A051-E2531FA67908}" srcOrd="6" destOrd="0" parTransId="{41F580A3-FAEE-44B7-AF75-52DFFA683767}" sibTransId="{0683B5BA-83D2-4407-85E5-A4DD6ADDE8C6}"/>
    <dgm:cxn modelId="{74F47D14-15BA-4C31-85C6-589AB97A3DA9}" type="presOf" srcId="{F46058A4-719C-40EA-A051-E2531FA67908}" destId="{861D7293-B270-44A5-A339-BE2E43EC6DF8}" srcOrd="0" destOrd="0" presId="urn:microsoft.com/office/officeart/2005/8/layout/default"/>
    <dgm:cxn modelId="{F4AC6622-FA6C-43B6-A4D7-3AB68318CE4A}" type="presOf" srcId="{6CAA1138-0868-4D43-8396-1808C5AFC905}" destId="{E2A115D2-ABC4-4288-8F6A-EF807F0444AE}" srcOrd="0" destOrd="0" presId="urn:microsoft.com/office/officeart/2005/8/layout/default"/>
    <dgm:cxn modelId="{94ABCB22-B330-42C4-84FB-0FF3C1961EE7}" srcId="{7365A823-73D0-4886-AD15-355F7B824533}" destId="{4590701A-AD83-4A0A-8F4C-25A8D856E706}" srcOrd="15" destOrd="0" parTransId="{E2C32E5A-0076-4F9D-B12C-4EC1E4C7938B}" sibTransId="{E0541AEC-F639-477A-8B7D-902E6D741B01}"/>
    <dgm:cxn modelId="{80831F23-D667-4151-B3BE-C598EC42FD43}" type="presOf" srcId="{B221A846-B640-4B71-AB23-CAE31C4004FA}" destId="{CE78EF8B-CE3E-4C4E-B3E9-4B8C4B0657AD}" srcOrd="0" destOrd="0" presId="urn:microsoft.com/office/officeart/2005/8/layout/default"/>
    <dgm:cxn modelId="{40687B28-973A-43F7-BCAE-782FDC3912BA}" type="presOf" srcId="{BC9FF0FB-E6E5-4D1E-A20E-819A44196F79}" destId="{EB49B84F-72C0-4972-AA3A-FDE76412EFFD}" srcOrd="0" destOrd="0" presId="urn:microsoft.com/office/officeart/2005/8/layout/default"/>
    <dgm:cxn modelId="{4C1EEA33-818F-4A85-97AD-70E1463D2962}" type="presOf" srcId="{A63D5CFE-D18F-4768-8733-623378A2B5D7}" destId="{08B04E05-0A28-431A-ADAF-9942C2020186}" srcOrd="0" destOrd="0" presId="urn:microsoft.com/office/officeart/2005/8/layout/default"/>
    <dgm:cxn modelId="{8DC1D834-9EFC-4C12-95C3-1AF04EB3A66A}" type="presOf" srcId="{7A71EF05-17C9-4BC0-B5BF-3C5ADF51EC22}" destId="{66B1DB8A-D466-4E1F-A358-75852EC78C7F}" srcOrd="0" destOrd="0" presId="urn:microsoft.com/office/officeart/2005/8/layout/default"/>
    <dgm:cxn modelId="{A635015C-8F4C-4226-9BFE-810FB8518C88}" type="presOf" srcId="{4590701A-AD83-4A0A-8F4C-25A8D856E706}" destId="{DFAA9A05-C6BE-452F-B17B-468C254EED79}" srcOrd="0" destOrd="0" presId="urn:microsoft.com/office/officeart/2005/8/layout/default"/>
    <dgm:cxn modelId="{0ACE005D-7485-47E7-A6BC-A2FB3E4A4A22}" type="presOf" srcId="{27E75502-D9FE-42A1-84C6-9664BFC035C3}" destId="{4224AA2C-191B-47A9-9EC1-F1CF0354A252}" srcOrd="0" destOrd="0" presId="urn:microsoft.com/office/officeart/2005/8/layout/default"/>
    <dgm:cxn modelId="{4F5E0444-5BD8-448D-85F5-1E04906E2208}" srcId="{7365A823-73D0-4886-AD15-355F7B824533}" destId="{8C521704-EB9F-41FA-9088-24620A5855C4}" srcOrd="3" destOrd="0" parTransId="{F75F53CB-3920-4821-961B-E260E7B9DD4B}" sibTransId="{6B25BD1E-9E2F-4C2E-8A3A-1AD02E15686F}"/>
    <dgm:cxn modelId="{4EF1576A-7251-45DE-959E-6A21811C69E2}" type="presOf" srcId="{E62D7703-E687-448C-9806-A6CC481D82C7}" destId="{D4537CA9-E97E-44AA-B7FC-C3EBCBEF7BCF}" srcOrd="0" destOrd="0" presId="urn:microsoft.com/office/officeart/2005/8/layout/default"/>
    <dgm:cxn modelId="{50C85A4A-B0C7-4933-A0B1-C41484211A76}" type="presOf" srcId="{D59E6AF1-7932-4FFF-A099-C0FD2DC57933}" destId="{300E22BD-6C5C-48A9-8670-CBB9BFD2EB03}" srcOrd="0" destOrd="0" presId="urn:microsoft.com/office/officeart/2005/8/layout/default"/>
    <dgm:cxn modelId="{CBA1596D-DFB4-4C40-9AF9-DACECA9DC466}" srcId="{7365A823-73D0-4886-AD15-355F7B824533}" destId="{27E75502-D9FE-42A1-84C6-9664BFC035C3}" srcOrd="19" destOrd="0" parTransId="{52F41137-0293-41B5-BFA0-7CF30D28E9D1}" sibTransId="{BE23F092-8606-4C0B-8465-33C7428DB74D}"/>
    <dgm:cxn modelId="{1D2E1050-893D-412B-9955-B5D429BC5207}" srcId="{7365A823-73D0-4886-AD15-355F7B824533}" destId="{D59E6AF1-7932-4FFF-A099-C0FD2DC57933}" srcOrd="10" destOrd="0" parTransId="{ACAC58F1-26DF-4AF5-ACBA-1A8C2A11EB34}" sibTransId="{695F83F4-32A1-4A56-90A0-09E3CAAE058A}"/>
    <dgm:cxn modelId="{E9854F71-0F11-4614-A8BC-2A13AE814953}" srcId="{7365A823-73D0-4886-AD15-355F7B824533}" destId="{E5D138E0-4C35-4B3D-BD69-3BAC45B96B2A}" srcOrd="11" destOrd="0" parTransId="{FBCD801D-6C76-4DF9-BFFA-1D0349115D07}" sibTransId="{47C5311F-6B6A-490B-BE36-7720BE645C57}"/>
    <dgm:cxn modelId="{EA2FAC72-18B3-41EE-8403-82D3B6AFE05B}" srcId="{7365A823-73D0-4886-AD15-355F7B824533}" destId="{A63D5CFE-D18F-4768-8733-623378A2B5D7}" srcOrd="0" destOrd="0" parTransId="{A2AD22C1-5307-48F2-A308-8A9A53B80ADA}" sibTransId="{A5A45DFE-289C-4EA8-8B86-171D4E139583}"/>
    <dgm:cxn modelId="{DE3B1675-315A-492B-99E1-F55E93677212}" srcId="{7365A823-73D0-4886-AD15-355F7B824533}" destId="{981C421A-D7BD-4015-9CEA-B623C48CBA59}" srcOrd="8" destOrd="0" parTransId="{7E54D22F-A306-482E-8DDD-90411265A54B}" sibTransId="{BC47FA2C-B08D-457A-BD54-9897C3FF8C25}"/>
    <dgm:cxn modelId="{FE7B9377-793F-4FB7-A7C0-11674533B14F}" srcId="{7365A823-73D0-4886-AD15-355F7B824533}" destId="{BC9FF0FB-E6E5-4D1E-A20E-819A44196F79}" srcOrd="18" destOrd="0" parTransId="{8D95C952-8B5A-4665-AC2C-878066AC8572}" sibTransId="{060DA17B-4AB5-4C29-B130-24B3576EB77D}"/>
    <dgm:cxn modelId="{8A9C0481-36DC-4AFC-B817-2F070DD1A644}" type="presOf" srcId="{7365A823-73D0-4886-AD15-355F7B824533}" destId="{28F69685-6315-43BA-8816-7A02F84ED97D}" srcOrd="0" destOrd="0" presId="urn:microsoft.com/office/officeart/2005/8/layout/default"/>
    <dgm:cxn modelId="{BF205382-EA89-4D8C-8F2F-4C13C3C80BC5}" type="presOf" srcId="{B5A7DDC7-65AA-4664-B333-FA7E1717A1BA}" destId="{87748C4E-4B39-4D2D-B94A-5FA799F1CA7F}" srcOrd="0" destOrd="0" presId="urn:microsoft.com/office/officeart/2005/8/layout/default"/>
    <dgm:cxn modelId="{9A58B487-F70D-4E05-BE58-1E006DB57FEA}" srcId="{7365A823-73D0-4886-AD15-355F7B824533}" destId="{AD30DC09-36CC-4A01-84F5-EE270BE5C988}" srcOrd="1" destOrd="0" parTransId="{52D18C7B-4A7E-4393-B787-71CE4BDCB44B}" sibTransId="{C3971B59-1D43-4DB6-9AB4-726552CF3DDB}"/>
    <dgm:cxn modelId="{13458F9E-DF28-4D43-9A3B-AFC5513465F0}" type="presOf" srcId="{1DD7448E-AC6F-4231-BAA8-A84DD5BC3B6D}" destId="{8587800A-0600-4A4F-B3E9-34F5B2B4CC83}" srcOrd="0" destOrd="0" presId="urn:microsoft.com/office/officeart/2005/8/layout/default"/>
    <dgm:cxn modelId="{A2C67DAE-606C-41A4-A8D3-2F475C9D3271}" srcId="{7365A823-73D0-4886-AD15-355F7B824533}" destId="{6CAA1138-0868-4D43-8396-1808C5AFC905}" srcOrd="16" destOrd="0" parTransId="{77AC9A69-21E0-4467-A2FC-1A54E2A7BB64}" sibTransId="{16057D95-D1AF-4613-AD3A-A5AF5D8105F6}"/>
    <dgm:cxn modelId="{04D397BC-0361-4AEB-8CBD-3F79C513A3B9}" type="presOf" srcId="{981C421A-D7BD-4015-9CEA-B623C48CBA59}" destId="{03EC0035-ADF1-4668-A308-6A7B2AD6D913}" srcOrd="0" destOrd="0" presId="urn:microsoft.com/office/officeart/2005/8/layout/default"/>
    <dgm:cxn modelId="{392BA2BC-E19E-415E-A5BD-3A233C0A43B0}" srcId="{7365A823-73D0-4886-AD15-355F7B824533}" destId="{CAE322E9-4093-4168-98C1-4DC833244BA2}" srcOrd="12" destOrd="0" parTransId="{BAF1FA4E-BA85-4194-8DCF-35342584E71D}" sibTransId="{09A95DCF-0857-4243-AF3C-84FE9FAD20B2}"/>
    <dgm:cxn modelId="{1033BBD2-A9FB-439E-AE06-3D8A88F82C2F}" srcId="{7365A823-73D0-4886-AD15-355F7B824533}" destId="{F708BAEF-58A1-43CB-AD7C-3F0A74DB752C}" srcOrd="7" destOrd="0" parTransId="{2CCFA22F-70ED-475D-8D4C-427E82422EBB}" sibTransId="{C779A4DD-5768-43D5-AD0D-086BEEB51D59}"/>
    <dgm:cxn modelId="{94F454D7-4A5A-4506-A548-53B505A91F83}" srcId="{7365A823-73D0-4886-AD15-355F7B824533}" destId="{7A71EF05-17C9-4BC0-B5BF-3C5ADF51EC22}" srcOrd="4" destOrd="0" parTransId="{2787CE05-5E01-4568-83E6-595897DAC3A4}" sibTransId="{E556BEE0-CC3A-463B-9AAD-38BB26CD77B4}"/>
    <dgm:cxn modelId="{D86957D7-A40C-4CFD-B7F5-30953C43C1E2}" type="presOf" srcId="{AA8AD5A5-A45D-459E-8759-9BB5FA408D9E}" destId="{928C1E8B-7A7B-42F1-BB86-63842F106C1B}" srcOrd="0" destOrd="0" presId="urn:microsoft.com/office/officeart/2005/8/layout/default"/>
    <dgm:cxn modelId="{060587DC-706A-4982-BCD8-729A0EF3F38B}" type="presOf" srcId="{CAE322E9-4093-4168-98C1-4DC833244BA2}" destId="{BF6098F2-98C8-44DE-A137-D2DD3308EF26}" srcOrd="0" destOrd="0" presId="urn:microsoft.com/office/officeart/2005/8/layout/default"/>
    <dgm:cxn modelId="{32BE02DD-3799-4908-95BE-EB1861951E50}" type="presOf" srcId="{C0205615-5605-4C44-A48F-90D1831551CF}" destId="{5105A456-C1CF-4D54-AC17-9C1A2C82E183}" srcOrd="0" destOrd="0" presId="urn:microsoft.com/office/officeart/2005/8/layout/default"/>
    <dgm:cxn modelId="{AE0A72E0-DE4E-4286-AB4D-C53728172FDD}" srcId="{7365A823-73D0-4886-AD15-355F7B824533}" destId="{AA8AD5A5-A45D-459E-8759-9BB5FA408D9E}" srcOrd="17" destOrd="0" parTransId="{A5EAC0DF-B5C5-4C0A-96AA-2FD6C8DA33C8}" sibTransId="{12755BD4-DD5C-47D7-8474-7AD4C0188C77}"/>
    <dgm:cxn modelId="{CCAD8AE2-FB21-4AC9-8AD1-2618538E5011}" type="presOf" srcId="{8C521704-EB9F-41FA-9088-24620A5855C4}" destId="{A6829A2B-50BF-4D0B-A3AB-EC062B613A0A}" srcOrd="0" destOrd="0" presId="urn:microsoft.com/office/officeart/2005/8/layout/default"/>
    <dgm:cxn modelId="{F65A65E7-99EC-4E18-8AAC-E0DB68C0D86D}" type="presOf" srcId="{E5D138E0-4C35-4B3D-BD69-3BAC45B96B2A}" destId="{B10631FC-105C-452F-A425-45262CA92E9B}" srcOrd="0" destOrd="0" presId="urn:microsoft.com/office/officeart/2005/8/layout/default"/>
    <dgm:cxn modelId="{722171EA-D298-41C0-B4D8-0B93A4701F5E}" srcId="{7365A823-73D0-4886-AD15-355F7B824533}" destId="{B5A7DDC7-65AA-4664-B333-FA7E1717A1BA}" srcOrd="14" destOrd="0" parTransId="{9C64D7F3-FF13-4C9D-9858-0AF5FF1EA6DA}" sibTransId="{4E8EEB5D-B6B9-4104-8A89-E8BAC381DE69}"/>
    <dgm:cxn modelId="{C409A2EA-3316-44E2-96DE-540F056D51E4}" srcId="{7365A823-73D0-4886-AD15-355F7B824533}" destId="{E62D7703-E687-448C-9806-A6CC481D82C7}" srcOrd="2" destOrd="0" parTransId="{A64F67FF-F8D5-456D-AF53-EF6238322304}" sibTransId="{00A787A9-DC76-4FF0-A56C-7FE2CA94F635}"/>
    <dgm:cxn modelId="{72B7A5ED-103C-42B9-A169-ACCF7B6DBBAC}" srcId="{7365A823-73D0-4886-AD15-355F7B824533}" destId="{C0205615-5605-4C44-A48F-90D1831551CF}" srcOrd="5" destOrd="0" parTransId="{8469EEFB-25B9-4B66-BB3E-24BFF8F850E6}" sibTransId="{A5975F9D-3B5E-48A0-A78B-F81CCA5E1337}"/>
    <dgm:cxn modelId="{FB44B9F0-04FA-42C4-953B-56F4279EAFEA}" srcId="{7365A823-73D0-4886-AD15-355F7B824533}" destId="{1DD7448E-AC6F-4231-BAA8-A84DD5BC3B6D}" srcOrd="9" destOrd="0" parTransId="{A2ED2B4C-F913-4E09-83C2-346FD2B111FB}" sibTransId="{AA47F7D8-6754-4C3F-8058-10D7E422534A}"/>
    <dgm:cxn modelId="{75147EF8-543F-4FA9-B7B8-E1C181AC68BD}" type="presOf" srcId="{AD30DC09-36CC-4A01-84F5-EE270BE5C988}" destId="{CD17E33A-E183-4EA6-8675-956875A208C0}" srcOrd="0" destOrd="0" presId="urn:microsoft.com/office/officeart/2005/8/layout/default"/>
    <dgm:cxn modelId="{CC42C9AD-602F-4927-A8F9-EC0FE3072446}" type="presParOf" srcId="{28F69685-6315-43BA-8816-7A02F84ED97D}" destId="{08B04E05-0A28-431A-ADAF-9942C2020186}" srcOrd="0" destOrd="0" presId="urn:microsoft.com/office/officeart/2005/8/layout/default"/>
    <dgm:cxn modelId="{B2EBD0F7-9AF6-4E4D-9895-CD2AB0828B12}" type="presParOf" srcId="{28F69685-6315-43BA-8816-7A02F84ED97D}" destId="{E7D3C1C7-8600-4F32-96E8-B0F88D1C0391}" srcOrd="1" destOrd="0" presId="urn:microsoft.com/office/officeart/2005/8/layout/default"/>
    <dgm:cxn modelId="{E898E0BE-4D67-4415-862A-B20DE690C3F4}" type="presParOf" srcId="{28F69685-6315-43BA-8816-7A02F84ED97D}" destId="{CD17E33A-E183-4EA6-8675-956875A208C0}" srcOrd="2" destOrd="0" presId="urn:microsoft.com/office/officeart/2005/8/layout/default"/>
    <dgm:cxn modelId="{F2C6EEEE-B5EB-4AE4-909A-896003446D4D}" type="presParOf" srcId="{28F69685-6315-43BA-8816-7A02F84ED97D}" destId="{DD8C7806-4161-48D7-A758-B81913B2A910}" srcOrd="3" destOrd="0" presId="urn:microsoft.com/office/officeart/2005/8/layout/default"/>
    <dgm:cxn modelId="{7102B481-3E37-40ED-A539-F08DC942C647}" type="presParOf" srcId="{28F69685-6315-43BA-8816-7A02F84ED97D}" destId="{D4537CA9-E97E-44AA-B7FC-C3EBCBEF7BCF}" srcOrd="4" destOrd="0" presId="urn:microsoft.com/office/officeart/2005/8/layout/default"/>
    <dgm:cxn modelId="{19D1E7CD-B8FA-45C3-9116-5B53D4E2BD89}" type="presParOf" srcId="{28F69685-6315-43BA-8816-7A02F84ED97D}" destId="{A7966D10-09B3-4A3C-8D0F-C1CC46EA11FE}" srcOrd="5" destOrd="0" presId="urn:microsoft.com/office/officeart/2005/8/layout/default"/>
    <dgm:cxn modelId="{FBBAE596-8B63-41E1-8DDC-7264AB1368A2}" type="presParOf" srcId="{28F69685-6315-43BA-8816-7A02F84ED97D}" destId="{A6829A2B-50BF-4D0B-A3AB-EC062B613A0A}" srcOrd="6" destOrd="0" presId="urn:microsoft.com/office/officeart/2005/8/layout/default"/>
    <dgm:cxn modelId="{B8DE34C2-EFDD-42E2-884A-FC2AF08C1055}" type="presParOf" srcId="{28F69685-6315-43BA-8816-7A02F84ED97D}" destId="{87ED63E5-1216-4677-BFF2-38946A90807D}" srcOrd="7" destOrd="0" presId="urn:microsoft.com/office/officeart/2005/8/layout/default"/>
    <dgm:cxn modelId="{F3E3D5B5-1820-4F52-AFE4-D637045935B7}" type="presParOf" srcId="{28F69685-6315-43BA-8816-7A02F84ED97D}" destId="{66B1DB8A-D466-4E1F-A358-75852EC78C7F}" srcOrd="8" destOrd="0" presId="urn:microsoft.com/office/officeart/2005/8/layout/default"/>
    <dgm:cxn modelId="{1FF7BD77-F5E6-4DC9-9FC6-31CA8097A6B4}" type="presParOf" srcId="{28F69685-6315-43BA-8816-7A02F84ED97D}" destId="{036CB35D-1A8F-492D-B520-6CE4AFB5B187}" srcOrd="9" destOrd="0" presId="urn:microsoft.com/office/officeart/2005/8/layout/default"/>
    <dgm:cxn modelId="{F15C0CC8-FAB5-45E9-9B47-D9B3CDEDDF6E}" type="presParOf" srcId="{28F69685-6315-43BA-8816-7A02F84ED97D}" destId="{5105A456-C1CF-4D54-AC17-9C1A2C82E183}" srcOrd="10" destOrd="0" presId="urn:microsoft.com/office/officeart/2005/8/layout/default"/>
    <dgm:cxn modelId="{CF8E109A-F678-45F0-B372-E1CB108126E7}" type="presParOf" srcId="{28F69685-6315-43BA-8816-7A02F84ED97D}" destId="{A6DDC5FA-7ECE-4834-8B83-ADAA4C9209E9}" srcOrd="11" destOrd="0" presId="urn:microsoft.com/office/officeart/2005/8/layout/default"/>
    <dgm:cxn modelId="{B41597D6-E4F9-49CA-8C32-372049167D49}" type="presParOf" srcId="{28F69685-6315-43BA-8816-7A02F84ED97D}" destId="{861D7293-B270-44A5-A339-BE2E43EC6DF8}" srcOrd="12" destOrd="0" presId="urn:microsoft.com/office/officeart/2005/8/layout/default"/>
    <dgm:cxn modelId="{4FA254DC-FA31-45FA-90DB-5414878E2236}" type="presParOf" srcId="{28F69685-6315-43BA-8816-7A02F84ED97D}" destId="{36813E02-5738-4432-A82C-77A519626E57}" srcOrd="13" destOrd="0" presId="urn:microsoft.com/office/officeart/2005/8/layout/default"/>
    <dgm:cxn modelId="{DE714ED0-8F0A-4920-B757-BA0BB70FBA33}" type="presParOf" srcId="{28F69685-6315-43BA-8816-7A02F84ED97D}" destId="{D879910F-AFAE-4B4A-ADDF-6FBA2D0C8D23}" srcOrd="14" destOrd="0" presId="urn:microsoft.com/office/officeart/2005/8/layout/default"/>
    <dgm:cxn modelId="{3EE5696B-8649-4AA3-A820-9CB21236D57A}" type="presParOf" srcId="{28F69685-6315-43BA-8816-7A02F84ED97D}" destId="{33ADFA8A-D1BF-4268-94A5-79943C355A2E}" srcOrd="15" destOrd="0" presId="urn:microsoft.com/office/officeart/2005/8/layout/default"/>
    <dgm:cxn modelId="{B3D89829-B847-49B6-A3DF-DEF8F0226A3C}" type="presParOf" srcId="{28F69685-6315-43BA-8816-7A02F84ED97D}" destId="{03EC0035-ADF1-4668-A308-6A7B2AD6D913}" srcOrd="16" destOrd="0" presId="urn:microsoft.com/office/officeart/2005/8/layout/default"/>
    <dgm:cxn modelId="{15EC4F79-D7AF-4E99-B74A-F63181BB14D0}" type="presParOf" srcId="{28F69685-6315-43BA-8816-7A02F84ED97D}" destId="{F62A9F44-D853-4F08-B3BA-CD93A6605156}" srcOrd="17" destOrd="0" presId="urn:microsoft.com/office/officeart/2005/8/layout/default"/>
    <dgm:cxn modelId="{C61D29D5-C574-4C49-A380-9093DE1AA922}" type="presParOf" srcId="{28F69685-6315-43BA-8816-7A02F84ED97D}" destId="{8587800A-0600-4A4F-B3E9-34F5B2B4CC83}" srcOrd="18" destOrd="0" presId="urn:microsoft.com/office/officeart/2005/8/layout/default"/>
    <dgm:cxn modelId="{28B638CB-6093-425F-B834-9CA6D7F694C2}" type="presParOf" srcId="{28F69685-6315-43BA-8816-7A02F84ED97D}" destId="{5F5DDAB1-C0D7-4681-8B8F-FB489E926EDA}" srcOrd="19" destOrd="0" presId="urn:microsoft.com/office/officeart/2005/8/layout/default"/>
    <dgm:cxn modelId="{4087C1A9-2C82-4955-8340-CB53D57E4A78}" type="presParOf" srcId="{28F69685-6315-43BA-8816-7A02F84ED97D}" destId="{300E22BD-6C5C-48A9-8670-CBB9BFD2EB03}" srcOrd="20" destOrd="0" presId="urn:microsoft.com/office/officeart/2005/8/layout/default"/>
    <dgm:cxn modelId="{0EFB036B-9E07-4AE7-8A46-229F3BF5C330}" type="presParOf" srcId="{28F69685-6315-43BA-8816-7A02F84ED97D}" destId="{AB30BE4C-A301-47E3-9421-DC18EAE78559}" srcOrd="21" destOrd="0" presId="urn:microsoft.com/office/officeart/2005/8/layout/default"/>
    <dgm:cxn modelId="{646B61B5-1D93-4956-A1C6-698B14F81981}" type="presParOf" srcId="{28F69685-6315-43BA-8816-7A02F84ED97D}" destId="{B10631FC-105C-452F-A425-45262CA92E9B}" srcOrd="22" destOrd="0" presId="urn:microsoft.com/office/officeart/2005/8/layout/default"/>
    <dgm:cxn modelId="{28F5FBD6-0C32-4609-9BBD-FFBAAA975D0F}" type="presParOf" srcId="{28F69685-6315-43BA-8816-7A02F84ED97D}" destId="{4BB19FA3-0C56-4454-B597-D4C596AB1897}" srcOrd="23" destOrd="0" presId="urn:microsoft.com/office/officeart/2005/8/layout/default"/>
    <dgm:cxn modelId="{A0804F2A-10B7-4326-AA71-5A991ACBC63D}" type="presParOf" srcId="{28F69685-6315-43BA-8816-7A02F84ED97D}" destId="{BF6098F2-98C8-44DE-A137-D2DD3308EF26}" srcOrd="24" destOrd="0" presId="urn:microsoft.com/office/officeart/2005/8/layout/default"/>
    <dgm:cxn modelId="{941F9CC8-3248-45CB-B2E2-C60C7C261834}" type="presParOf" srcId="{28F69685-6315-43BA-8816-7A02F84ED97D}" destId="{C6082579-706F-44EA-8A0F-90A318C8482E}" srcOrd="25" destOrd="0" presId="urn:microsoft.com/office/officeart/2005/8/layout/default"/>
    <dgm:cxn modelId="{C191C271-2E4A-4216-A08E-0114CDEE7736}" type="presParOf" srcId="{28F69685-6315-43BA-8816-7A02F84ED97D}" destId="{CE78EF8B-CE3E-4C4E-B3E9-4B8C4B0657AD}" srcOrd="26" destOrd="0" presId="urn:microsoft.com/office/officeart/2005/8/layout/default"/>
    <dgm:cxn modelId="{4A29A8BE-F9D7-4BC9-965D-03CDA5FCC2CE}" type="presParOf" srcId="{28F69685-6315-43BA-8816-7A02F84ED97D}" destId="{F837B82C-1644-44AD-B897-F18AF6B9C452}" srcOrd="27" destOrd="0" presId="urn:microsoft.com/office/officeart/2005/8/layout/default"/>
    <dgm:cxn modelId="{EACD8D9C-261B-4533-A64B-7A3DCA696849}" type="presParOf" srcId="{28F69685-6315-43BA-8816-7A02F84ED97D}" destId="{87748C4E-4B39-4D2D-B94A-5FA799F1CA7F}" srcOrd="28" destOrd="0" presId="urn:microsoft.com/office/officeart/2005/8/layout/default"/>
    <dgm:cxn modelId="{022787F5-DCFB-4754-BBFC-4F49BB1E9CAF}" type="presParOf" srcId="{28F69685-6315-43BA-8816-7A02F84ED97D}" destId="{A1890802-42F3-4522-8201-3C3ECDFD7D0A}" srcOrd="29" destOrd="0" presId="urn:microsoft.com/office/officeart/2005/8/layout/default"/>
    <dgm:cxn modelId="{1A28549D-37D2-4661-AE63-A00A133B1222}" type="presParOf" srcId="{28F69685-6315-43BA-8816-7A02F84ED97D}" destId="{DFAA9A05-C6BE-452F-B17B-468C254EED79}" srcOrd="30" destOrd="0" presId="urn:microsoft.com/office/officeart/2005/8/layout/default"/>
    <dgm:cxn modelId="{23891B9F-F451-4087-BCCF-F64A9D87F797}" type="presParOf" srcId="{28F69685-6315-43BA-8816-7A02F84ED97D}" destId="{7CDDA9D9-9743-40ED-B792-9956536431B3}" srcOrd="31" destOrd="0" presId="urn:microsoft.com/office/officeart/2005/8/layout/default"/>
    <dgm:cxn modelId="{93ED21D7-C44B-4CE0-AC76-40E5D528E4FF}" type="presParOf" srcId="{28F69685-6315-43BA-8816-7A02F84ED97D}" destId="{E2A115D2-ABC4-4288-8F6A-EF807F0444AE}" srcOrd="32" destOrd="0" presId="urn:microsoft.com/office/officeart/2005/8/layout/default"/>
    <dgm:cxn modelId="{EBCE235E-80DA-4E70-B00F-078590E2550B}" type="presParOf" srcId="{28F69685-6315-43BA-8816-7A02F84ED97D}" destId="{FAA10819-262A-4B9A-B73C-724C286E37D7}" srcOrd="33" destOrd="0" presId="urn:microsoft.com/office/officeart/2005/8/layout/default"/>
    <dgm:cxn modelId="{913095F4-D6AE-4B0F-B329-A47BB09F957D}" type="presParOf" srcId="{28F69685-6315-43BA-8816-7A02F84ED97D}" destId="{928C1E8B-7A7B-42F1-BB86-63842F106C1B}" srcOrd="34" destOrd="0" presId="urn:microsoft.com/office/officeart/2005/8/layout/default"/>
    <dgm:cxn modelId="{C3E036A9-311E-464E-844B-3A16C41CCEEA}" type="presParOf" srcId="{28F69685-6315-43BA-8816-7A02F84ED97D}" destId="{C8750A56-049B-42B1-82E3-86019E78B2AC}" srcOrd="35" destOrd="0" presId="urn:microsoft.com/office/officeart/2005/8/layout/default"/>
    <dgm:cxn modelId="{72910C76-E7C4-4D10-88AD-B4491F054E24}" type="presParOf" srcId="{28F69685-6315-43BA-8816-7A02F84ED97D}" destId="{EB49B84F-72C0-4972-AA3A-FDE76412EFFD}" srcOrd="36" destOrd="0" presId="urn:microsoft.com/office/officeart/2005/8/layout/default"/>
    <dgm:cxn modelId="{854E948D-D073-4447-94CF-E869322E1DF4}" type="presParOf" srcId="{28F69685-6315-43BA-8816-7A02F84ED97D}" destId="{FA4D7E7A-7827-404A-A30C-A9EC262E71E4}" srcOrd="37" destOrd="0" presId="urn:microsoft.com/office/officeart/2005/8/layout/default"/>
    <dgm:cxn modelId="{83AE7FE0-C3A4-45CF-9179-CBAF0AF3734B}" type="presParOf" srcId="{28F69685-6315-43BA-8816-7A02F84ED97D}" destId="{4224AA2C-191B-47A9-9EC1-F1CF0354A252}" srcOrd="3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5DEAA-4E55-754A-9AD4-DE18F4878F9C}">
      <dsp:nvSpPr>
        <dsp:cNvPr id="0" name=""/>
        <dsp:cNvSpPr/>
      </dsp:nvSpPr>
      <dsp:spPr>
        <a:xfrm>
          <a:off x="3374294" y="1172"/>
          <a:ext cx="2202906" cy="1431889"/>
        </a:xfrm>
        <a:prstGeom prst="roundRect">
          <a:avLst/>
        </a:prstGeom>
        <a:solidFill>
          <a:schemeClr val="bg2">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Clinicians leaving or decreasing hours</a:t>
          </a:r>
        </a:p>
      </dsp:txBody>
      <dsp:txXfrm>
        <a:off x="3444193" y="71071"/>
        <a:ext cx="2063108" cy="1292091"/>
      </dsp:txXfrm>
    </dsp:sp>
    <dsp:sp modelId="{6A7E27BB-FF0E-9D40-B646-A7FF44F9AA6B}">
      <dsp:nvSpPr>
        <dsp:cNvPr id="0" name=""/>
        <dsp:cNvSpPr/>
      </dsp:nvSpPr>
      <dsp:spPr>
        <a:xfrm>
          <a:off x="2565973" y="717117"/>
          <a:ext cx="3819547" cy="3819547"/>
        </a:xfrm>
        <a:custGeom>
          <a:avLst/>
          <a:gdLst/>
          <a:ahLst/>
          <a:cxnLst/>
          <a:rect l="0" t="0" r="0" b="0"/>
          <a:pathLst>
            <a:path>
              <a:moveTo>
                <a:pt x="3306944" y="607795"/>
              </a:moveTo>
              <a:arcTo wR="1909773" hR="1909773" stAng="19021191" swAng="2302181"/>
            </a:path>
          </a:pathLst>
        </a:custGeom>
        <a:noFill/>
        <a:ln w="127000" cap="flat" cmpd="sng" algn="ctr">
          <a:solidFill>
            <a:schemeClr val="bg2">
              <a:lumMod val="75000"/>
            </a:schemeClr>
          </a:solidFill>
          <a:prstDash val="solid"/>
          <a:tailEnd type="arrow"/>
        </a:ln>
        <a:effectLst/>
      </dsp:spPr>
      <dsp:style>
        <a:lnRef idx="1">
          <a:scrgbClr r="0" g="0" b="0"/>
        </a:lnRef>
        <a:fillRef idx="0">
          <a:scrgbClr r="0" g="0" b="0"/>
        </a:fillRef>
        <a:effectRef idx="0">
          <a:scrgbClr r="0" g="0" b="0"/>
        </a:effectRef>
        <a:fontRef idx="minor"/>
      </dsp:style>
    </dsp:sp>
    <dsp:sp modelId="{2C81C1BE-6B07-8F4A-8718-90D02040B5AF}">
      <dsp:nvSpPr>
        <dsp:cNvPr id="0" name=""/>
        <dsp:cNvSpPr/>
      </dsp:nvSpPr>
      <dsp:spPr>
        <a:xfrm>
          <a:off x="5028206" y="2865832"/>
          <a:ext cx="2202906" cy="1431889"/>
        </a:xfrm>
        <a:prstGeom prst="roundRect">
          <a:avLst/>
        </a:prstGeom>
        <a:solidFill>
          <a:schemeClr val="bg2">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Leaving behind the same workload for a shrinking workforce</a:t>
          </a:r>
        </a:p>
      </dsp:txBody>
      <dsp:txXfrm>
        <a:off x="5098105" y="2935731"/>
        <a:ext cx="2063108" cy="1292091"/>
      </dsp:txXfrm>
    </dsp:sp>
    <dsp:sp modelId="{D4394A3D-EED8-1D43-A2D1-475082B0FF8B}">
      <dsp:nvSpPr>
        <dsp:cNvPr id="0" name=""/>
        <dsp:cNvSpPr/>
      </dsp:nvSpPr>
      <dsp:spPr>
        <a:xfrm>
          <a:off x="2565973" y="717117"/>
          <a:ext cx="3819547" cy="3819547"/>
        </a:xfrm>
        <a:custGeom>
          <a:avLst/>
          <a:gdLst/>
          <a:ahLst/>
          <a:cxnLst/>
          <a:rect l="0" t="0" r="0" b="0"/>
          <a:pathLst>
            <a:path>
              <a:moveTo>
                <a:pt x="2495759" y="3727424"/>
              </a:moveTo>
              <a:arcTo wR="1909773" hR="1909773" stAng="4327883" swAng="2144234"/>
            </a:path>
          </a:pathLst>
        </a:custGeom>
        <a:noFill/>
        <a:ln w="127000" cap="flat" cmpd="sng" algn="ctr">
          <a:solidFill>
            <a:schemeClr val="bg2">
              <a:lumMod val="75000"/>
            </a:schemeClr>
          </a:solidFill>
          <a:prstDash val="solid"/>
          <a:tailEnd type="arrow"/>
        </a:ln>
        <a:effectLst/>
      </dsp:spPr>
      <dsp:style>
        <a:lnRef idx="1">
          <a:scrgbClr r="0" g="0" b="0"/>
        </a:lnRef>
        <a:fillRef idx="0">
          <a:scrgbClr r="0" g="0" b="0"/>
        </a:fillRef>
        <a:effectRef idx="0">
          <a:scrgbClr r="0" g="0" b="0"/>
        </a:effectRef>
        <a:fontRef idx="minor"/>
      </dsp:style>
    </dsp:sp>
    <dsp:sp modelId="{2260588A-6F47-3547-A9FC-C3E1A920ED36}">
      <dsp:nvSpPr>
        <dsp:cNvPr id="0" name=""/>
        <dsp:cNvSpPr/>
      </dsp:nvSpPr>
      <dsp:spPr>
        <a:xfrm>
          <a:off x="1720381" y="2865832"/>
          <a:ext cx="2202906" cy="1431889"/>
        </a:xfrm>
        <a:prstGeom prst="roundRect">
          <a:avLst/>
        </a:prstGeom>
        <a:solidFill>
          <a:schemeClr val="bg2">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Increased burnout</a:t>
          </a:r>
        </a:p>
      </dsp:txBody>
      <dsp:txXfrm>
        <a:off x="1790280" y="2935731"/>
        <a:ext cx="2063108" cy="1292091"/>
      </dsp:txXfrm>
    </dsp:sp>
    <dsp:sp modelId="{D78D0BA1-9155-8346-BE90-F69B98DE10A1}">
      <dsp:nvSpPr>
        <dsp:cNvPr id="0" name=""/>
        <dsp:cNvSpPr/>
      </dsp:nvSpPr>
      <dsp:spPr>
        <a:xfrm>
          <a:off x="2565973" y="717117"/>
          <a:ext cx="3819547" cy="3819547"/>
        </a:xfrm>
        <a:custGeom>
          <a:avLst/>
          <a:gdLst/>
          <a:ahLst/>
          <a:cxnLst/>
          <a:rect l="0" t="0" r="0" b="0"/>
          <a:pathLst>
            <a:path>
              <a:moveTo>
                <a:pt x="6179" y="1756264"/>
              </a:moveTo>
              <a:arcTo wR="1909773" hR="1909773" stAng="11076628" swAng="2302181"/>
            </a:path>
          </a:pathLst>
        </a:custGeom>
        <a:noFill/>
        <a:ln w="127000" cap="flat" cmpd="sng" algn="ctr">
          <a:solidFill>
            <a:schemeClr val="bg2">
              <a:lumMod val="75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04E05-0A28-431A-ADAF-9942C2020186}">
      <dsp:nvSpPr>
        <dsp:cNvPr id="0" name=""/>
        <dsp:cNvSpPr/>
      </dsp:nvSpPr>
      <dsp:spPr>
        <a:xfrm>
          <a:off x="1899" y="302177"/>
          <a:ext cx="1507181" cy="904308"/>
        </a:xfrm>
        <a:prstGeom prst="rect">
          <a:avLst/>
        </a:prstGeom>
        <a:solidFill>
          <a:srgbClr val="2F55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Integrated behavioral health </a:t>
          </a:r>
        </a:p>
      </dsp:txBody>
      <dsp:txXfrm>
        <a:off x="1899" y="302177"/>
        <a:ext cx="1507181" cy="904308"/>
      </dsp:txXfrm>
    </dsp:sp>
    <dsp:sp modelId="{CD17E33A-E183-4EA6-8675-956875A208C0}">
      <dsp:nvSpPr>
        <dsp:cNvPr id="0" name=""/>
        <dsp:cNvSpPr/>
      </dsp:nvSpPr>
      <dsp:spPr>
        <a:xfrm>
          <a:off x="1659799" y="302177"/>
          <a:ext cx="1507181" cy="904308"/>
        </a:xfrm>
        <a:prstGeom prst="rect">
          <a:avLst/>
        </a:prstGeom>
        <a:solidFill>
          <a:schemeClr val="accent1">
            <a:shade val="80000"/>
            <a:hueOff val="14277"/>
            <a:satOff val="272"/>
            <a:lumOff val="12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Addiction treatment</a:t>
          </a:r>
        </a:p>
      </dsp:txBody>
      <dsp:txXfrm>
        <a:off x="1659799" y="302177"/>
        <a:ext cx="1507181" cy="904308"/>
      </dsp:txXfrm>
    </dsp:sp>
    <dsp:sp modelId="{D4537CA9-E97E-44AA-B7FC-C3EBCBEF7BCF}">
      <dsp:nvSpPr>
        <dsp:cNvPr id="0" name=""/>
        <dsp:cNvSpPr/>
      </dsp:nvSpPr>
      <dsp:spPr>
        <a:xfrm>
          <a:off x="3317698" y="302177"/>
          <a:ext cx="1507181" cy="904308"/>
        </a:xfrm>
        <a:prstGeom prst="rect">
          <a:avLst/>
        </a:prstGeom>
        <a:solidFill>
          <a:schemeClr val="accent1">
            <a:shade val="80000"/>
            <a:hueOff val="28554"/>
            <a:satOff val="545"/>
            <a:lumOff val="2406"/>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Health coaches</a:t>
          </a:r>
        </a:p>
      </dsp:txBody>
      <dsp:txXfrm>
        <a:off x="3317698" y="302177"/>
        <a:ext cx="1507181" cy="904308"/>
      </dsp:txXfrm>
    </dsp:sp>
    <dsp:sp modelId="{A6829A2B-50BF-4D0B-A3AB-EC062B613A0A}">
      <dsp:nvSpPr>
        <dsp:cNvPr id="0" name=""/>
        <dsp:cNvSpPr/>
      </dsp:nvSpPr>
      <dsp:spPr>
        <a:xfrm>
          <a:off x="4975597" y="302177"/>
          <a:ext cx="1507181" cy="904308"/>
        </a:xfrm>
        <a:prstGeom prst="rect">
          <a:avLst/>
        </a:prstGeom>
        <a:solidFill>
          <a:srgbClr val="2F55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Home care</a:t>
          </a:r>
        </a:p>
      </dsp:txBody>
      <dsp:txXfrm>
        <a:off x="4975597" y="302177"/>
        <a:ext cx="1507181" cy="904308"/>
      </dsp:txXfrm>
    </dsp:sp>
    <dsp:sp modelId="{66B1DB8A-D466-4E1F-A358-75852EC78C7F}">
      <dsp:nvSpPr>
        <dsp:cNvPr id="0" name=""/>
        <dsp:cNvSpPr/>
      </dsp:nvSpPr>
      <dsp:spPr>
        <a:xfrm>
          <a:off x="1899" y="1357204"/>
          <a:ext cx="1507181" cy="904308"/>
        </a:xfrm>
        <a:prstGeom prst="rect">
          <a:avLst/>
        </a:prstGeom>
        <a:solidFill>
          <a:schemeClr val="accent1">
            <a:shade val="80000"/>
            <a:hueOff val="57108"/>
            <a:satOff val="1089"/>
            <a:lumOff val="48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Group visits</a:t>
          </a:r>
        </a:p>
      </dsp:txBody>
      <dsp:txXfrm>
        <a:off x="1899" y="1357204"/>
        <a:ext cx="1507181" cy="904308"/>
      </dsp:txXfrm>
    </dsp:sp>
    <dsp:sp modelId="{5105A456-C1CF-4D54-AC17-9C1A2C82E183}">
      <dsp:nvSpPr>
        <dsp:cNvPr id="0" name=""/>
        <dsp:cNvSpPr/>
      </dsp:nvSpPr>
      <dsp:spPr>
        <a:xfrm>
          <a:off x="1659799" y="1357204"/>
          <a:ext cx="1507181" cy="904308"/>
        </a:xfrm>
        <a:prstGeom prst="rect">
          <a:avLst/>
        </a:prstGeom>
        <a:solidFill>
          <a:srgbClr val="2F55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Population health</a:t>
          </a:r>
        </a:p>
      </dsp:txBody>
      <dsp:txXfrm>
        <a:off x="1659799" y="1357204"/>
        <a:ext cx="1507181" cy="904308"/>
      </dsp:txXfrm>
    </dsp:sp>
    <dsp:sp modelId="{861D7293-B270-44A5-A339-BE2E43EC6DF8}">
      <dsp:nvSpPr>
        <dsp:cNvPr id="0" name=""/>
        <dsp:cNvSpPr/>
      </dsp:nvSpPr>
      <dsp:spPr>
        <a:xfrm>
          <a:off x="3317698" y="1357204"/>
          <a:ext cx="1507181" cy="904308"/>
        </a:xfrm>
        <a:prstGeom prst="rect">
          <a:avLst/>
        </a:prstGeom>
        <a:solidFill>
          <a:srgbClr val="2F5597"/>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Community health workers</a:t>
          </a:r>
        </a:p>
      </dsp:txBody>
      <dsp:txXfrm>
        <a:off x="3317698" y="1357204"/>
        <a:ext cx="1507181" cy="904308"/>
      </dsp:txXfrm>
    </dsp:sp>
    <dsp:sp modelId="{D879910F-AFAE-4B4A-ADDF-6FBA2D0C8D23}">
      <dsp:nvSpPr>
        <dsp:cNvPr id="0" name=""/>
        <dsp:cNvSpPr/>
      </dsp:nvSpPr>
      <dsp:spPr>
        <a:xfrm>
          <a:off x="4975597" y="1357204"/>
          <a:ext cx="1507181" cy="904308"/>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Patient advisory group</a:t>
          </a:r>
        </a:p>
      </dsp:txBody>
      <dsp:txXfrm>
        <a:off x="4975597" y="1357204"/>
        <a:ext cx="1507181" cy="904308"/>
      </dsp:txXfrm>
    </dsp:sp>
    <dsp:sp modelId="{03EC0035-ADF1-4668-A308-6A7B2AD6D913}">
      <dsp:nvSpPr>
        <dsp:cNvPr id="0" name=""/>
        <dsp:cNvSpPr/>
      </dsp:nvSpPr>
      <dsp:spPr>
        <a:xfrm>
          <a:off x="1899" y="2412231"/>
          <a:ext cx="1507181" cy="904308"/>
        </a:xfrm>
        <a:prstGeom prst="rect">
          <a:avLst/>
        </a:prstGeom>
        <a:solidFill>
          <a:schemeClr val="accent1">
            <a:shade val="80000"/>
            <a:hueOff val="114216"/>
            <a:satOff val="2179"/>
            <a:lumOff val="96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Medical interpreter services</a:t>
          </a:r>
        </a:p>
      </dsp:txBody>
      <dsp:txXfrm>
        <a:off x="1899" y="2412231"/>
        <a:ext cx="1507181" cy="904308"/>
      </dsp:txXfrm>
    </dsp:sp>
    <dsp:sp modelId="{8587800A-0600-4A4F-B3E9-34F5B2B4CC83}">
      <dsp:nvSpPr>
        <dsp:cNvPr id="0" name=""/>
        <dsp:cNvSpPr/>
      </dsp:nvSpPr>
      <dsp:spPr>
        <a:xfrm>
          <a:off x="1659799" y="2412231"/>
          <a:ext cx="1507181" cy="904308"/>
        </a:xfrm>
        <a:prstGeom prst="rect">
          <a:avLst/>
        </a:prstGeom>
        <a:solidFill>
          <a:srgbClr val="2F55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Collaboration with pharmacists</a:t>
          </a:r>
        </a:p>
      </dsp:txBody>
      <dsp:txXfrm>
        <a:off x="1659799" y="2412231"/>
        <a:ext cx="1507181" cy="904308"/>
      </dsp:txXfrm>
    </dsp:sp>
    <dsp:sp modelId="{300E22BD-6C5C-48A9-8670-CBB9BFD2EB03}">
      <dsp:nvSpPr>
        <dsp:cNvPr id="0" name=""/>
        <dsp:cNvSpPr/>
      </dsp:nvSpPr>
      <dsp:spPr>
        <a:xfrm>
          <a:off x="3317698" y="2412231"/>
          <a:ext cx="1507181" cy="904308"/>
        </a:xfrm>
        <a:prstGeom prst="rect">
          <a:avLst/>
        </a:prstGeom>
        <a:solidFill>
          <a:srgbClr val="2F55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Investments in SDoH</a:t>
          </a:r>
        </a:p>
      </dsp:txBody>
      <dsp:txXfrm>
        <a:off x="3317698" y="2412231"/>
        <a:ext cx="1507181" cy="904308"/>
      </dsp:txXfrm>
    </dsp:sp>
    <dsp:sp modelId="{B10631FC-105C-452F-A425-45262CA92E9B}">
      <dsp:nvSpPr>
        <dsp:cNvPr id="0" name=""/>
        <dsp:cNvSpPr/>
      </dsp:nvSpPr>
      <dsp:spPr>
        <a:xfrm>
          <a:off x="4975597" y="2412231"/>
          <a:ext cx="1507181" cy="904308"/>
        </a:xfrm>
        <a:prstGeom prst="rect">
          <a:avLst/>
        </a:prstGeom>
        <a:solidFill>
          <a:schemeClr val="accent1">
            <a:shade val="80000"/>
            <a:hueOff val="157047"/>
            <a:satOff val="2996"/>
            <a:lumOff val="13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Telehealth </a:t>
          </a:r>
        </a:p>
      </dsp:txBody>
      <dsp:txXfrm>
        <a:off x="4975597" y="2412231"/>
        <a:ext cx="1507181" cy="904308"/>
      </dsp:txXfrm>
    </dsp:sp>
    <dsp:sp modelId="{BF6098F2-98C8-44DE-A137-D2DD3308EF26}">
      <dsp:nvSpPr>
        <dsp:cNvPr id="0" name=""/>
        <dsp:cNvSpPr/>
      </dsp:nvSpPr>
      <dsp:spPr>
        <a:xfrm>
          <a:off x="1899" y="3467258"/>
          <a:ext cx="1507181" cy="904308"/>
        </a:xfrm>
        <a:prstGeom prst="rect">
          <a:avLst/>
        </a:prstGeom>
        <a:solidFill>
          <a:srgbClr val="2F55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Extended availability</a:t>
          </a:r>
        </a:p>
      </dsp:txBody>
      <dsp:txXfrm>
        <a:off x="1899" y="3467258"/>
        <a:ext cx="1507181" cy="904308"/>
      </dsp:txXfrm>
    </dsp:sp>
    <dsp:sp modelId="{CE78EF8B-CE3E-4C4E-B3E9-4B8C4B0657AD}">
      <dsp:nvSpPr>
        <dsp:cNvPr id="0" name=""/>
        <dsp:cNvSpPr/>
      </dsp:nvSpPr>
      <dsp:spPr>
        <a:xfrm>
          <a:off x="1659799" y="3467258"/>
          <a:ext cx="1507181" cy="904308"/>
        </a:xfrm>
        <a:prstGeom prst="rect">
          <a:avLst/>
        </a:prstGeom>
        <a:solidFill>
          <a:schemeClr val="accent1">
            <a:shade val="80000"/>
            <a:hueOff val="185601"/>
            <a:satOff val="3541"/>
            <a:lumOff val="156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Medical scribes</a:t>
          </a:r>
        </a:p>
      </dsp:txBody>
      <dsp:txXfrm>
        <a:off x="1659799" y="3467258"/>
        <a:ext cx="1507181" cy="904308"/>
      </dsp:txXfrm>
    </dsp:sp>
    <dsp:sp modelId="{87748C4E-4B39-4D2D-B94A-5FA799F1CA7F}">
      <dsp:nvSpPr>
        <dsp:cNvPr id="0" name=""/>
        <dsp:cNvSpPr/>
      </dsp:nvSpPr>
      <dsp:spPr>
        <a:xfrm>
          <a:off x="3317698" y="3467258"/>
          <a:ext cx="1507181" cy="904308"/>
        </a:xfrm>
        <a:prstGeom prst="rect">
          <a:avLst/>
        </a:prstGeom>
        <a:solidFill>
          <a:schemeClr val="accent1">
            <a:shade val="80000"/>
            <a:hueOff val="199878"/>
            <a:satOff val="3813"/>
            <a:lumOff val="16841"/>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Care management</a:t>
          </a:r>
        </a:p>
      </dsp:txBody>
      <dsp:txXfrm>
        <a:off x="3317698" y="3467258"/>
        <a:ext cx="1507181" cy="904308"/>
      </dsp:txXfrm>
    </dsp:sp>
    <dsp:sp modelId="{DFAA9A05-C6BE-452F-B17B-468C254EED79}">
      <dsp:nvSpPr>
        <dsp:cNvPr id="0" name=""/>
        <dsp:cNvSpPr/>
      </dsp:nvSpPr>
      <dsp:spPr>
        <a:xfrm>
          <a:off x="4975597" y="3467258"/>
          <a:ext cx="1507181" cy="904308"/>
        </a:xfrm>
        <a:prstGeom prst="rect">
          <a:avLst/>
        </a:prstGeom>
        <a:solidFill>
          <a:srgbClr val="2F55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Advanced Care Planning</a:t>
          </a:r>
        </a:p>
      </dsp:txBody>
      <dsp:txXfrm>
        <a:off x="4975597" y="3467258"/>
        <a:ext cx="1507181" cy="904308"/>
      </dsp:txXfrm>
    </dsp:sp>
    <dsp:sp modelId="{E2A115D2-ABC4-4288-8F6A-EF807F0444AE}">
      <dsp:nvSpPr>
        <dsp:cNvPr id="0" name=""/>
        <dsp:cNvSpPr/>
      </dsp:nvSpPr>
      <dsp:spPr>
        <a:xfrm>
          <a:off x="1899" y="4522284"/>
          <a:ext cx="1507181" cy="904308"/>
        </a:xfrm>
        <a:prstGeom prst="rect">
          <a:avLst/>
        </a:prstGeom>
        <a:solidFill>
          <a:schemeClr val="accent1">
            <a:shade val="80000"/>
            <a:hueOff val="228432"/>
            <a:satOff val="4358"/>
            <a:lumOff val="192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Oral Health</a:t>
          </a:r>
        </a:p>
      </dsp:txBody>
      <dsp:txXfrm>
        <a:off x="1899" y="4522284"/>
        <a:ext cx="1507181" cy="904308"/>
      </dsp:txXfrm>
    </dsp:sp>
    <dsp:sp modelId="{928C1E8B-7A7B-42F1-BB86-63842F106C1B}">
      <dsp:nvSpPr>
        <dsp:cNvPr id="0" name=""/>
        <dsp:cNvSpPr/>
      </dsp:nvSpPr>
      <dsp:spPr>
        <a:xfrm>
          <a:off x="1659799" y="4522284"/>
          <a:ext cx="1507181" cy="904308"/>
        </a:xfrm>
        <a:prstGeom prst="rect">
          <a:avLst/>
        </a:prstGeom>
        <a:solidFill>
          <a:schemeClr val="accent1">
            <a:shade val="80000"/>
            <a:hueOff val="242709"/>
            <a:satOff val="4630"/>
            <a:lumOff val="20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Hosting Learners</a:t>
          </a:r>
        </a:p>
      </dsp:txBody>
      <dsp:txXfrm>
        <a:off x="1659799" y="4522284"/>
        <a:ext cx="1507181" cy="904308"/>
      </dsp:txXfrm>
    </dsp:sp>
    <dsp:sp modelId="{EB49B84F-72C0-4972-AA3A-FDE76412EFFD}">
      <dsp:nvSpPr>
        <dsp:cNvPr id="0" name=""/>
        <dsp:cNvSpPr/>
      </dsp:nvSpPr>
      <dsp:spPr>
        <a:xfrm>
          <a:off x="3317698" y="4522284"/>
          <a:ext cx="1507181" cy="904308"/>
        </a:xfrm>
        <a:prstGeom prst="rect">
          <a:avLst/>
        </a:prstGeom>
        <a:solidFill>
          <a:schemeClr val="accent1">
            <a:shade val="80000"/>
            <a:hueOff val="256986"/>
            <a:satOff val="4903"/>
            <a:lumOff val="216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Walk In Availability</a:t>
          </a:r>
        </a:p>
      </dsp:txBody>
      <dsp:txXfrm>
        <a:off x="3317698" y="4522284"/>
        <a:ext cx="1507181" cy="904308"/>
      </dsp:txXfrm>
    </dsp:sp>
    <dsp:sp modelId="{4224AA2C-191B-47A9-9EC1-F1CF0354A252}">
      <dsp:nvSpPr>
        <dsp:cNvPr id="0" name=""/>
        <dsp:cNvSpPr/>
      </dsp:nvSpPr>
      <dsp:spPr>
        <a:xfrm>
          <a:off x="4975597" y="4522284"/>
          <a:ext cx="1507181" cy="904308"/>
        </a:xfrm>
        <a:prstGeom prst="rect">
          <a:avLst/>
        </a:prstGeom>
        <a:solidFill>
          <a:schemeClr val="accent1">
            <a:shade val="80000"/>
            <a:hueOff val="271263"/>
            <a:satOff val="5175"/>
            <a:lumOff val="228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Accessibility</a:t>
          </a:r>
        </a:p>
      </dsp:txBody>
      <dsp:txXfrm>
        <a:off x="4975597" y="4522284"/>
        <a:ext cx="1507181" cy="904308"/>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0.64794</cdr:x>
      <cdr:y>0.88205</cdr:y>
    </cdr:from>
    <cdr:to>
      <cdr:x>1</cdr:x>
      <cdr:y>0.97628</cdr:y>
    </cdr:to>
    <cdr:sp macro="" textlink="">
      <cdr:nvSpPr>
        <cdr:cNvPr id="2" name="TextBox 1">
          <a:extLst xmlns:a="http://schemas.openxmlformats.org/drawingml/2006/main">
            <a:ext uri="{FF2B5EF4-FFF2-40B4-BE49-F238E27FC236}">
              <a16:creationId xmlns:a16="http://schemas.microsoft.com/office/drawing/2014/main" id="{1350DEEC-27AB-02E5-27AD-AA327A7352B8}"/>
            </a:ext>
          </a:extLst>
        </cdr:cNvPr>
        <cdr:cNvSpPr txBox="1"/>
      </cdr:nvSpPr>
      <cdr:spPr>
        <a:xfrm xmlns:a="http://schemas.openxmlformats.org/drawingml/2006/main">
          <a:off x="6731461" y="4101604"/>
          <a:ext cx="3657599" cy="438209"/>
        </a:xfrm>
        <a:prstGeom xmlns:a="http://schemas.openxmlformats.org/drawingml/2006/main" prst="rect">
          <a:avLst/>
        </a:prstGeom>
      </cdr:spPr>
      <cdr:txBody>
        <a:bodyPr xmlns:a="http://schemas.openxmlformats.org/drawingml/2006/main" wrap="square" rtlCol="0"/>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a:lstStyle>
        <a:p xmlns:a="http://schemas.openxmlformats.org/drawingml/2006/main">
          <a:r>
            <a:rPr lang="en-US" sz="1200" b="1" dirty="0">
              <a:solidFill>
                <a:schemeClr val="tx1"/>
              </a:solidFill>
              <a:latin typeface="Arial" panose="020B0604020202020204" pitchFamily="34" charset="0"/>
              <a:cs typeface="Arial" panose="020B0604020202020204" pitchFamily="34" charset="0"/>
            </a:rPr>
            <a:t>Projections show cumulative savings over 15 years reaches nearly $1.6 billion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70258"/>
          </a:xfrm>
          <a:prstGeom prst="rect">
            <a:avLst/>
          </a:prstGeom>
        </p:spPr>
        <p:txBody>
          <a:bodyPr vert="horz" lIns="94046" tIns="47023" rIns="94046" bIns="47023" rtlCol="0"/>
          <a:lstStyle>
            <a:lvl1pPr algn="r">
              <a:defRPr sz="1200"/>
            </a:lvl1pPr>
          </a:lstStyle>
          <a:p>
            <a:fld id="{5002FA39-2B93-487C-8599-66BF6A666F6B}" type="datetimeFigureOut">
              <a:rPr lang="en-US" smtClean="0"/>
              <a:t>6/10/2026</a:t>
            </a:fld>
            <a:endParaRPr lang="en-US"/>
          </a:p>
        </p:txBody>
      </p:sp>
      <p:sp>
        <p:nvSpPr>
          <p:cNvPr id="4" name="Footer Placeholder 3"/>
          <p:cNvSpPr>
            <a:spLocks noGrp="1"/>
          </p:cNvSpPr>
          <p:nvPr>
            <p:ph type="ftr" sz="quarter" idx="2"/>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4"/>
            <a:ext cx="3070860" cy="470257"/>
          </a:xfrm>
          <a:prstGeom prst="rect">
            <a:avLst/>
          </a:prstGeom>
        </p:spPr>
        <p:txBody>
          <a:bodyPr vert="horz" lIns="94046" tIns="47023" rIns="94046" bIns="47023" rtlCol="0" anchor="b"/>
          <a:lstStyle>
            <a:lvl1pPr algn="r">
              <a:defRPr sz="1200"/>
            </a:lvl1pPr>
          </a:lstStyle>
          <a:p>
            <a:fld id="{7D880C35-F06C-4ECE-AEFB-DDBAA22BEEED}" type="slidenum">
              <a:rPr lang="en-US" smtClean="0"/>
              <a:t>‹#›</a:t>
            </a:fld>
            <a:endParaRPr lang="en-US"/>
          </a:p>
        </p:txBody>
      </p:sp>
    </p:spTree>
    <p:extLst>
      <p:ext uri="{BB962C8B-B14F-4D97-AF65-F5344CB8AC3E}">
        <p14:creationId xmlns:p14="http://schemas.microsoft.com/office/powerpoint/2010/main" val="3931358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8660" y="4451985"/>
            <a:ext cx="5669280" cy="4217670"/>
          </a:xfrm>
          <a:prstGeom prst="rect">
            <a:avLst/>
          </a:prstGeom>
          <a:noFill/>
          <a:ln>
            <a:noFill/>
          </a:ln>
        </p:spPr>
        <p:txBody>
          <a:bodyPr spcFirstLastPara="1" wrap="square" lIns="94031" tIns="94031" rIns="94031" bIns="9403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81979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revcycleintelligence.com/news/hospital-upcoding-behind-increase-in-inpatient-spending-in-ma.%20Published%20201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bur.org/commonhealth/2020/06/11/mass-health-care-providers-close-coronavirus.%20Published%20202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hiamass.gov/assets/docs/r/pubs/2023/MA-PC-Dashboard-2023.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BBFF4-DBB3-60FB-6A3A-53C2662EA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01B45-5042-B9EE-D474-A352138BC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BB0FA-7F62-6C26-6D70-BD5E9559197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9026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460d2f0d2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460d2f0d2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099C6DC6-04BC-DF68-9233-E553B315AD51}"/>
            </a:ext>
          </a:extLst>
        </p:cNvPr>
        <p:cNvGrpSpPr/>
        <p:nvPr/>
      </p:nvGrpSpPr>
      <p:grpSpPr>
        <a:xfrm>
          <a:off x="0" y="0"/>
          <a:ext cx="0" cy="0"/>
          <a:chOff x="0" y="0"/>
          <a:chExt cx="0" cy="0"/>
        </a:xfrm>
      </p:grpSpPr>
      <p:sp>
        <p:nvSpPr>
          <p:cNvPr id="81" name="Google Shape;81;p9:notes">
            <a:extLst>
              <a:ext uri="{FF2B5EF4-FFF2-40B4-BE49-F238E27FC236}">
                <a16:creationId xmlns:a16="http://schemas.microsoft.com/office/drawing/2014/main" id="{2BCA2F8D-5B7B-BDEF-A5EE-C8BA94F74F86}"/>
              </a:ext>
            </a:extLst>
          </p:cNvPr>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indent="0">
              <a:buNone/>
            </a:pPr>
            <a:endParaRPr dirty="0"/>
          </a:p>
        </p:txBody>
      </p:sp>
      <p:sp>
        <p:nvSpPr>
          <p:cNvPr id="82" name="Google Shape;82;p9:notes">
            <a:extLst>
              <a:ext uri="{FF2B5EF4-FFF2-40B4-BE49-F238E27FC236}">
                <a16:creationId xmlns:a16="http://schemas.microsoft.com/office/drawing/2014/main" id="{944D19AC-8F3E-A6AD-61D5-504D0EE623B6}"/>
              </a:ext>
            </a:extLst>
          </p:cNvPr>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377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9: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indent="0">
              <a:buNone/>
            </a:pPr>
            <a:endParaRPr dirty="0"/>
          </a:p>
        </p:txBody>
      </p:sp>
      <p:sp>
        <p:nvSpPr>
          <p:cNvPr id="82" name="Google Shape;82;p9: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4024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3292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PRACTICING (Oregon, Rhode Island) $ Measuring primary care investment regularly to understand progress $ Implementing care transformation and/or payment innovation vision $ Engaging multiple stakeholders $ Benefiting from meaningful, tested investment requirements/expectations for at least one payer (e.g., contract requirements, regulation, or via care delivery requirements and goals of Medicare demonstration) • IN PROCESS (Colorado, Connecticut, Delaware, Maryland, Massachusetts, Vermont, Washington) $ Measuring primary care investment $ Implementing or beginning to implement care transformation and/or payment innovation vision $ Engaging multiple stakeholders $ Implementing targets/requirements for at least one payer (e.g., legislation/regulation, executive order, payer memorandum of understanding, or MOU/commitment to commit); however, targets/ requirements have not yet been tested • GETTING STARTED (Maine, New Mexico, Utah) $ Communicating interest in increasing primary care investment and may be measuring it $ Developing care transformation and/or payment innovation vision $ Organizing stakeholders to develop target/ requirement • ASPIRATIONAL (Nebraska, New Jersey, Pennsylvania, Virginia, West Virginia) $ Stakeholders share interest in increasing primary care investment and may be measuring it</a:t>
            </a:r>
          </a:p>
          <a:p>
            <a:pPr marL="158750" indent="0">
              <a:buNone/>
            </a:pPr>
            <a:endParaRPr lang="en-US" dirty="0"/>
          </a:p>
          <a:p>
            <a:pPr marL="158750" indent="0">
              <a:buNone/>
            </a:pPr>
            <a:r>
              <a:rPr lang="en-US" dirty="0"/>
              <a:t>22. </a:t>
            </a:r>
            <a:r>
              <a:rPr lang="en-US" sz="1100" dirty="0">
                <a:latin typeface="Georgia"/>
              </a:rPr>
              <a:t>https://</a:t>
            </a:r>
            <a:r>
              <a:rPr lang="en-US" sz="1100" dirty="0" err="1">
                <a:latin typeface="Georgia"/>
              </a:rPr>
              <a:t>www.pcpcc.org</a:t>
            </a:r>
            <a:r>
              <a:rPr lang="en-US" sz="1100" dirty="0">
                <a:latin typeface="Georgia"/>
              </a:rPr>
              <a:t>/primary-care-investment/legislation/map</a:t>
            </a:r>
            <a:endParaRPr lang="en-US" dirty="0"/>
          </a:p>
        </p:txBody>
      </p:sp>
      <p:sp>
        <p:nvSpPr>
          <p:cNvPr id="4" name="Footer Placeholder 3"/>
          <p:cNvSpPr>
            <a:spLocks noGrp="1"/>
          </p:cNvSpPr>
          <p:nvPr>
            <p:ph type="ftr" sz="quarter" idx="4"/>
          </p:nvPr>
        </p:nvSpPr>
        <p:spPr/>
        <p:txBody>
          <a:bodyPr/>
          <a:lstStyle/>
          <a:p>
            <a:r>
              <a:rPr lang="en-US"/>
              <a:t>© 2015 Freedman HealthCare, LLC</a:t>
            </a:r>
            <a:endParaRPr lang="en-US" dirty="0"/>
          </a:p>
        </p:txBody>
      </p:sp>
      <p:sp>
        <p:nvSpPr>
          <p:cNvPr id="5" name="Slide Number Placeholder 4"/>
          <p:cNvSpPr>
            <a:spLocks noGrp="1"/>
          </p:cNvSpPr>
          <p:nvPr>
            <p:ph type="sldNum" sz="quarter" idx="5"/>
          </p:nvPr>
        </p:nvSpPr>
        <p:spPr/>
        <p:txBody>
          <a:bodyPr/>
          <a:lstStyle/>
          <a:p>
            <a:fld id="{169252B7-F259-4049-BC17-CADDE7C6546C}" type="slidenum">
              <a:rPr lang="en-US" smtClean="0"/>
              <a:t>16</a:t>
            </a:fld>
            <a:endParaRPr lang="en-US" dirty="0"/>
          </a:p>
        </p:txBody>
      </p:sp>
    </p:spTree>
    <p:extLst>
      <p:ext uri="{BB962C8B-B14F-4D97-AF65-F5344CB8AC3E}">
        <p14:creationId xmlns:p14="http://schemas.microsoft.com/office/powerpoint/2010/main" val="449921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9557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marR="0" lvl="0" indent="0" algn="l" defTabSz="940460" rtl="0" eaLnBrk="1" fontAlgn="auto" latinLnBrk="0" hangingPunct="1">
              <a:lnSpc>
                <a:spcPct val="100000"/>
              </a:lnSpc>
              <a:spcBef>
                <a:spcPts val="0"/>
              </a:spcBef>
              <a:spcAft>
                <a:spcPts val="0"/>
              </a:spcAft>
              <a:buClr>
                <a:srgbClr val="000000"/>
              </a:buClr>
              <a:buSzPts val="1100"/>
              <a:buFont typeface="Arial" panose="020B0604020202090204"/>
              <a:buNone/>
              <a:tabLst/>
              <a:defRPr/>
            </a:pPr>
            <a:r>
              <a:rPr lang="en-US" dirty="0"/>
              <a:t>29. Executive Office of Health and Human Services. MassHealth Section 1115 Demonstration Amendment Request. Published May 3, 2024. Accessed April 9, 2025. </a:t>
            </a:r>
            <a:endParaRPr lang="en-US" sz="1100" dirty="0">
              <a:solidFill>
                <a:schemeClr val="tx1"/>
              </a:solidFill>
              <a:latin typeface="Calibri" panose="020F0502020204030204" pitchFamily="34" charset="0"/>
              <a:ea typeface="Calibri" panose="020F0502020204030204" pitchFamily="34" charset="0"/>
            </a:endParaRPr>
          </a:p>
          <a:p>
            <a:pPr marL="0" indent="0" defTabSz="940460">
              <a:buNone/>
              <a:defRPr/>
            </a:pPr>
            <a:endParaRPr lang="en-US" dirty="0"/>
          </a:p>
        </p:txBody>
      </p:sp>
      <p:sp>
        <p:nvSpPr>
          <p:cNvPr id="206" name="Google Shape;206;p13: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4010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4711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marR="0" lvl="0" indent="0" algn="l" defTabSz="940460" rtl="0" eaLnBrk="1" fontAlgn="auto" latinLnBrk="0" hangingPunct="1">
              <a:lnSpc>
                <a:spcPct val="100000"/>
              </a:lnSpc>
              <a:spcBef>
                <a:spcPts val="0"/>
              </a:spcBef>
              <a:spcAft>
                <a:spcPts val="0"/>
              </a:spcAft>
              <a:buClr>
                <a:srgbClr val="000000"/>
              </a:buClr>
              <a:buSzPts val="1100"/>
              <a:buFont typeface="Arial" panose="020B0604020202090204"/>
              <a:buNone/>
              <a:tabLst/>
              <a:defRPr/>
            </a:pPr>
            <a:r>
              <a:rPr lang="en-US" dirty="0"/>
              <a:t>Etz RS, Dickinson LM, McDaniel R, et al. A new comprehensive measure of high-value aspects of primary care. Ann Fam Med. 2019;17(3):221-230. doi:10.1370/afm.2393.</a:t>
            </a:r>
          </a:p>
          <a:p>
            <a:pPr marL="0" marR="0" lvl="0" indent="0" algn="l" defTabSz="940460" rtl="0" eaLnBrk="1" fontAlgn="auto" latinLnBrk="0" hangingPunct="1">
              <a:lnSpc>
                <a:spcPct val="100000"/>
              </a:lnSpc>
              <a:spcBef>
                <a:spcPts val="0"/>
              </a:spcBef>
              <a:spcAft>
                <a:spcPts val="0"/>
              </a:spcAft>
              <a:buClr>
                <a:srgbClr val="000000"/>
              </a:buClr>
              <a:buSzPts val="1100"/>
              <a:buFont typeface="Arial" panose="020B0604020202090204"/>
              <a:buNone/>
              <a:tabLst/>
              <a:defRPr/>
            </a:pPr>
            <a:r>
              <a:rPr lang="en-US" b="0" i="0" dirty="0">
                <a:solidFill>
                  <a:srgbClr val="212121"/>
                </a:solidFill>
                <a:effectLst/>
                <a:latin typeface="system-ui"/>
              </a:rPr>
              <a:t>Ronis SD, </a:t>
            </a:r>
            <a:r>
              <a:rPr lang="en-US" b="0" i="0" dirty="0" err="1">
                <a:solidFill>
                  <a:srgbClr val="212121"/>
                </a:solidFill>
                <a:effectLst/>
                <a:latin typeface="system-ui"/>
              </a:rPr>
              <a:t>Westphaln</a:t>
            </a:r>
            <a:r>
              <a:rPr lang="en-US" b="0" i="0" dirty="0">
                <a:solidFill>
                  <a:srgbClr val="212121"/>
                </a:solidFill>
                <a:effectLst/>
                <a:latin typeface="system-ui"/>
              </a:rPr>
              <a:t> KK, Kleinman LC, </a:t>
            </a:r>
            <a:r>
              <a:rPr lang="en-US" b="0" i="0" dirty="0" err="1">
                <a:solidFill>
                  <a:srgbClr val="212121"/>
                </a:solidFill>
                <a:effectLst/>
                <a:latin typeface="system-ui"/>
              </a:rPr>
              <a:t>Zyzanski</a:t>
            </a:r>
            <a:r>
              <a:rPr lang="en-US" b="0" i="0" dirty="0">
                <a:solidFill>
                  <a:srgbClr val="212121"/>
                </a:solidFill>
                <a:effectLst/>
                <a:latin typeface="system-ui"/>
              </a:rPr>
              <a:t> SJ, Stange KC. Performance of the Person Centered Primary Care Measure in Pediatric Continuity Clinic. </a:t>
            </a:r>
            <a:r>
              <a:rPr lang="en-US" b="0" i="1" dirty="0" err="1">
                <a:solidFill>
                  <a:srgbClr val="212121"/>
                </a:solidFill>
                <a:effectLst/>
                <a:latin typeface="system-ui"/>
              </a:rPr>
              <a:t>Acad</a:t>
            </a:r>
            <a:r>
              <a:rPr lang="en-US" b="0" i="1" dirty="0">
                <a:solidFill>
                  <a:srgbClr val="212121"/>
                </a:solidFill>
                <a:effectLst/>
                <a:latin typeface="system-ui"/>
              </a:rPr>
              <a:t> </a:t>
            </a:r>
            <a:r>
              <a:rPr lang="en-US" b="0" i="1" dirty="0" err="1">
                <a:solidFill>
                  <a:srgbClr val="212121"/>
                </a:solidFill>
                <a:effectLst/>
                <a:latin typeface="system-ui"/>
              </a:rPr>
              <a:t>Pediatr</a:t>
            </a:r>
            <a:r>
              <a:rPr lang="en-US" b="0" i="0" dirty="0">
                <a:solidFill>
                  <a:srgbClr val="212121"/>
                </a:solidFill>
                <a:effectLst/>
                <a:latin typeface="system-ui"/>
              </a:rPr>
              <a:t>. 2021;21(6):1077-1083. doi:10.1016/j.acap.2020.12.006</a:t>
            </a:r>
            <a:endParaRPr lang="en-US" dirty="0"/>
          </a:p>
        </p:txBody>
      </p:sp>
      <p:sp>
        <p:nvSpPr>
          <p:cNvPr id="88" name="Google Shape;88;p8: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328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9: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indent="0">
              <a:buNone/>
            </a:pPr>
            <a:endParaRPr dirty="0"/>
          </a:p>
        </p:txBody>
      </p:sp>
      <p:sp>
        <p:nvSpPr>
          <p:cNvPr id="82" name="Google Shape;82;p9: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5810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90204"/>
              <a:buNone/>
              <a:tabLst/>
              <a:defRPr/>
            </a:pPr>
            <a:r>
              <a:rPr lang="en-US" dirty="0"/>
              <a:t>32.</a:t>
            </a:r>
            <a:r>
              <a:rPr lang="en-US" sz="1100" dirty="0">
                <a:solidFill>
                  <a:schemeClr val="tx1"/>
                </a:solidFill>
                <a:latin typeface="Calibri" panose="020F0502020204030204" pitchFamily="34" charset="0"/>
                <a:ea typeface="Calibri" panose="020F0502020204030204" pitchFamily="34" charset="0"/>
              </a:rPr>
              <a:t> </a:t>
            </a:r>
            <a:r>
              <a:rPr lang="en-US" sz="1100" dirty="0" err="1">
                <a:solidFill>
                  <a:schemeClr val="tx1"/>
                </a:solidFill>
                <a:latin typeface="Calibri" panose="020F0502020204030204" pitchFamily="34" charset="0"/>
                <a:ea typeface="Calibri" panose="020F0502020204030204" pitchFamily="34" charset="0"/>
              </a:rPr>
              <a:t>Iezzoni</a:t>
            </a:r>
            <a:r>
              <a:rPr lang="en-US" sz="1100" dirty="0">
                <a:solidFill>
                  <a:schemeClr val="tx1"/>
                </a:solidFill>
                <a:latin typeface="Calibri" panose="020F0502020204030204" pitchFamily="34" charset="0"/>
                <a:ea typeface="Calibri" panose="020F0502020204030204" pitchFamily="34" charset="0"/>
              </a:rPr>
              <a:t> LI. </a:t>
            </a:r>
            <a:r>
              <a:rPr lang="en-US" sz="1100" i="1" dirty="0">
                <a:solidFill>
                  <a:schemeClr val="tx1"/>
                </a:solidFill>
                <a:latin typeface="Calibri" panose="020F0502020204030204" pitchFamily="34" charset="0"/>
                <a:ea typeface="Calibri" panose="020F0502020204030204" pitchFamily="34" charset="0"/>
              </a:rPr>
              <a:t>Risk Adjustment for Measuring Health Care Outcomes</a:t>
            </a:r>
            <a:r>
              <a:rPr lang="en-US" sz="1100" dirty="0">
                <a:solidFill>
                  <a:schemeClr val="tx1"/>
                </a:solidFill>
                <a:latin typeface="Calibri" panose="020F0502020204030204" pitchFamily="34" charset="0"/>
                <a:ea typeface="Calibri" panose="020F0502020204030204" pitchFamily="34" charset="0"/>
              </a:rPr>
              <a:t>. Vol 2. Health Administration Press Chicago; 1997.</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90204"/>
              <a:buNone/>
              <a:tabLst/>
              <a:defRPr/>
            </a:pPr>
            <a:r>
              <a:rPr lang="en-US" dirty="0"/>
              <a:t>33.</a:t>
            </a:r>
            <a:r>
              <a:rPr lang="en-US" sz="1100" dirty="0">
                <a:solidFill>
                  <a:schemeClr val="tx1"/>
                </a:solidFill>
                <a:latin typeface="Calibri" panose="020F0502020204030204" pitchFamily="34" charset="0"/>
                <a:ea typeface="Calibri" panose="020F0502020204030204" pitchFamily="34" charset="0"/>
              </a:rPr>
              <a:t> LaPointe J. Hospital Upcoding Behind Increase in Inpatient Spending in MA. </a:t>
            </a:r>
            <a:r>
              <a:rPr lang="en-US" sz="1100" i="1" dirty="0" err="1">
                <a:solidFill>
                  <a:schemeClr val="tx1"/>
                </a:solidFill>
                <a:latin typeface="Calibri" panose="020F0502020204030204" pitchFamily="34" charset="0"/>
                <a:ea typeface="Calibri" panose="020F0502020204030204" pitchFamily="34" charset="0"/>
              </a:rPr>
              <a:t>Revcycle</a:t>
            </a:r>
            <a:r>
              <a:rPr lang="en-US" sz="1100" i="1" dirty="0">
                <a:solidFill>
                  <a:schemeClr val="tx1"/>
                </a:solidFill>
                <a:latin typeface="Calibri" panose="020F0502020204030204" pitchFamily="34" charset="0"/>
                <a:ea typeface="Calibri" panose="020F0502020204030204" pitchFamily="34" charset="0"/>
              </a:rPr>
              <a:t> Intelligence</a:t>
            </a:r>
            <a:r>
              <a:rPr lang="en-US" sz="1100" dirty="0">
                <a:latin typeface="Calibri" panose="020F0502020204030204" pitchFamily="34" charset="0"/>
              </a:rPr>
              <a:t>. </a:t>
            </a:r>
            <a:r>
              <a:rPr lang="en-US" sz="1100" dirty="0">
                <a:solidFill>
                  <a:srgbClr val="0070C0"/>
                </a:solidFill>
                <a:latin typeface="Calibri" panose="020F0502020204030204" pitchFamily="34" charset="0"/>
                <a:hlinkClick r:id="rId3"/>
              </a:rPr>
              <a:t>https://revcycleintelligence.com/news/hospital-upcoding-behind-increase-in-inpatient-spending-in-ma. Published 2019</a:t>
            </a:r>
            <a:r>
              <a:rPr lang="en-US" sz="1100" dirty="0">
                <a:solidFill>
                  <a:schemeClr val="accent5"/>
                </a:solidFill>
                <a:latin typeface="Calibri" panose="020F0502020204030204" pitchFamily="34" charset="0"/>
              </a:rPr>
              <a:t>.</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90204"/>
              <a:buNone/>
              <a:tabLst/>
              <a:defRPr/>
            </a:pPr>
            <a:r>
              <a:rPr lang="en-US" dirty="0"/>
              <a:t>34.</a:t>
            </a:r>
            <a:r>
              <a:rPr lang="en-US" sz="1100" dirty="0">
                <a:solidFill>
                  <a:schemeClr val="tx1"/>
                </a:solidFill>
                <a:latin typeface="Calibri" panose="020F0502020204030204" pitchFamily="34" charset="0"/>
                <a:ea typeface="Calibri" panose="020F0502020204030204" pitchFamily="34" charset="0"/>
              </a:rPr>
              <a:t> Ash AS, Mick EO, Ellis RP, Kiefe CI, Allison JJ, Clark MA. Social determinants of health in managed care payment formulas. </a:t>
            </a:r>
            <a:r>
              <a:rPr lang="en-US" sz="1100" i="1" dirty="0">
                <a:solidFill>
                  <a:schemeClr val="tx1"/>
                </a:solidFill>
                <a:latin typeface="Calibri" panose="020F0502020204030204" pitchFamily="34" charset="0"/>
                <a:ea typeface="Calibri" panose="020F0502020204030204" pitchFamily="34" charset="0"/>
              </a:rPr>
              <a:t>JAMA Intern Med</a:t>
            </a:r>
            <a:r>
              <a:rPr lang="en-US" sz="1100" dirty="0">
                <a:solidFill>
                  <a:schemeClr val="tx1"/>
                </a:solidFill>
                <a:latin typeface="Calibri" panose="020F0502020204030204" pitchFamily="34" charset="0"/>
                <a:ea typeface="Calibri" panose="020F0502020204030204" pitchFamily="34" charset="0"/>
              </a:rPr>
              <a:t>. 2017;177(10):1424-1430.</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90204"/>
              <a:buNone/>
              <a:tabLst/>
              <a:defRPr/>
            </a:pPr>
            <a:r>
              <a:rPr lang="en-US" dirty="0"/>
              <a:t>35.</a:t>
            </a:r>
            <a:r>
              <a:rPr lang="en-US" sz="1100" dirty="0">
                <a:solidFill>
                  <a:schemeClr val="tx1"/>
                </a:solidFill>
                <a:latin typeface="Calibri" panose="020F0502020204030204" pitchFamily="34" charset="0"/>
                <a:ea typeface="Calibri" panose="020F0502020204030204" pitchFamily="34" charset="0"/>
              </a:rPr>
              <a:t> Huffstetler AN, Phillips Jr RL. Payment structures that support social care integration with clinical care: social deprivation indices and novel payment models. </a:t>
            </a:r>
            <a:r>
              <a:rPr lang="en-US" sz="1100" i="1" dirty="0">
                <a:solidFill>
                  <a:schemeClr val="tx1"/>
                </a:solidFill>
                <a:latin typeface="Calibri" panose="020F0502020204030204" pitchFamily="34" charset="0"/>
                <a:ea typeface="Calibri" panose="020F0502020204030204" pitchFamily="34" charset="0"/>
              </a:rPr>
              <a:t>Am J Prev Med</a:t>
            </a:r>
            <a:r>
              <a:rPr lang="en-US" sz="1100" dirty="0">
                <a:solidFill>
                  <a:schemeClr val="tx1"/>
                </a:solidFill>
                <a:latin typeface="Calibri" panose="020F0502020204030204" pitchFamily="34" charset="0"/>
                <a:ea typeface="Calibri" panose="020F0502020204030204" pitchFamily="34" charset="0"/>
              </a:rPr>
              <a:t>. 2019;57(6):S82-S88</a:t>
            </a:r>
            <a:endParaRPr lang="en-US" dirty="0"/>
          </a:p>
        </p:txBody>
      </p:sp>
      <p:sp>
        <p:nvSpPr>
          <p:cNvPr id="88" name="Google Shape;88;p8: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8024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indent="0">
              <a:buNone/>
            </a:pPr>
            <a:endParaRPr dirty="0"/>
          </a:p>
        </p:txBody>
      </p:sp>
      <p:sp>
        <p:nvSpPr>
          <p:cNvPr id="200" name="Google Shape;200;p1: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8601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6388D-4FC5-5234-4CA0-4D1719400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F2453-DEFD-9A59-B14E-FABB5D7142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75AD4-C6A1-6F3D-F9C9-DCFF1CFC82F3}"/>
              </a:ext>
            </a:extLst>
          </p:cNvPr>
          <p:cNvSpPr>
            <a:spLocks noGrp="1"/>
          </p:cNvSpPr>
          <p:nvPr>
            <p:ph type="body" idx="1"/>
          </p:nvPr>
        </p:nvSpPr>
        <p:spPr/>
        <p:txBody>
          <a:bodyPr/>
          <a:lstStyle/>
          <a:p>
            <a:pPr marL="0" indent="0">
              <a:lnSpc>
                <a:spcPct val="100000"/>
              </a:lnSpc>
              <a:buSzPct val="64000"/>
            </a:pPr>
            <a:r>
              <a:rPr lang="en-US" dirty="0"/>
              <a:t>Massachusetts Population 7.136 Million in 2024</a:t>
            </a:r>
          </a:p>
          <a:p>
            <a:pPr marL="0" indent="0">
              <a:lnSpc>
                <a:spcPct val="100000"/>
              </a:lnSpc>
              <a:buSzPct val="64000"/>
            </a:pPr>
            <a:endParaRPr lang="en-US" dirty="0"/>
          </a:p>
          <a:p>
            <a:pPr indent="-457200">
              <a:lnSpc>
                <a:spcPct val="100000"/>
              </a:lnSpc>
              <a:buSzPct val="64000"/>
            </a:pPr>
            <a:r>
              <a:rPr lang="en-US" dirty="0"/>
              <a:t>Commercial Coverage: 55% (about 4 million people)</a:t>
            </a:r>
          </a:p>
          <a:p>
            <a:pPr lvl="1" indent="-457200">
              <a:lnSpc>
                <a:spcPct val="100000"/>
              </a:lnSpc>
              <a:buSzPct val="64000"/>
            </a:pPr>
            <a:r>
              <a:rPr lang="en-US" dirty="0"/>
              <a:t>About 60% of which are self-funded/ERISA/employer-based (about 2.4M people)</a:t>
            </a:r>
          </a:p>
          <a:p>
            <a:pPr lvl="1" indent="-457200">
              <a:lnSpc>
                <a:spcPct val="100000"/>
              </a:lnSpc>
              <a:buSzPct val="64000"/>
            </a:pPr>
            <a:r>
              <a:rPr lang="en-US" dirty="0"/>
              <a:t>About 40% fully funded (about 1.6M people)</a:t>
            </a:r>
          </a:p>
          <a:p>
            <a:pPr indent="-457200">
              <a:lnSpc>
                <a:spcPct val="100000"/>
              </a:lnSpc>
              <a:buSzPct val="64000"/>
            </a:pPr>
            <a:r>
              <a:rPr lang="en-US" dirty="0"/>
              <a:t>Medicaid: 24% (about 2 million people)</a:t>
            </a:r>
          </a:p>
          <a:p>
            <a:pPr indent="-457200">
              <a:lnSpc>
                <a:spcPct val="100000"/>
              </a:lnSpc>
              <a:buSzPct val="64000"/>
            </a:pPr>
            <a:r>
              <a:rPr lang="en-US" dirty="0"/>
              <a:t>Medicare: 14% (about 1 million people)</a:t>
            </a:r>
          </a:p>
          <a:p>
            <a:pPr indent="-457200">
              <a:lnSpc>
                <a:spcPct val="100000"/>
              </a:lnSpc>
              <a:buSzPct val="64000"/>
            </a:pPr>
            <a:r>
              <a:rPr lang="en-US" dirty="0"/>
              <a:t>Uninsured 3% (about 200,000 people)</a:t>
            </a:r>
          </a:p>
          <a:p>
            <a:pPr indent="-457200">
              <a:lnSpc>
                <a:spcPct val="100000"/>
              </a:lnSpc>
              <a:buSzPct val="64000"/>
            </a:pPr>
            <a:r>
              <a:rPr lang="en-US" dirty="0"/>
              <a:t>Military: 0.4% (about 30,000 people)</a:t>
            </a:r>
          </a:p>
          <a:p>
            <a:pPr marL="0" indent="0">
              <a:lnSpc>
                <a:spcPct val="100000"/>
              </a:lnSpc>
              <a:buSzPct val="64000"/>
            </a:pPr>
            <a:endParaRPr lang="en-US" dirty="0"/>
          </a:p>
          <a:p>
            <a:pPr marL="0" indent="0">
              <a:lnSpc>
                <a:spcPct val="100000"/>
              </a:lnSpc>
              <a:buSzPct val="64000"/>
            </a:pPr>
            <a:r>
              <a:rPr lang="en-US" sz="2600" i="1" dirty="0"/>
              <a:t>2023 data from the Kaiser Family Foundation</a:t>
            </a:r>
            <a:endParaRPr lang="en-US" dirty="0"/>
          </a:p>
        </p:txBody>
      </p:sp>
    </p:spTree>
    <p:extLst>
      <p:ext uri="{BB962C8B-B14F-4D97-AF65-F5344CB8AC3E}">
        <p14:creationId xmlns:p14="http://schemas.microsoft.com/office/powerpoint/2010/main" val="176329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9930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6BB1DB52-86DA-523E-A893-7FBF622E8179}"/>
            </a:ext>
          </a:extLst>
        </p:cNvPr>
        <p:cNvGrpSpPr/>
        <p:nvPr/>
      </p:nvGrpSpPr>
      <p:grpSpPr>
        <a:xfrm>
          <a:off x="0" y="0"/>
          <a:ext cx="0" cy="0"/>
          <a:chOff x="0" y="0"/>
          <a:chExt cx="0" cy="0"/>
        </a:xfrm>
      </p:grpSpPr>
      <p:sp>
        <p:nvSpPr>
          <p:cNvPr id="81" name="Google Shape;81;p9:notes">
            <a:extLst>
              <a:ext uri="{FF2B5EF4-FFF2-40B4-BE49-F238E27FC236}">
                <a16:creationId xmlns:a16="http://schemas.microsoft.com/office/drawing/2014/main" id="{587AE2F7-0F2F-CBA4-0C6B-4FF50605FE04}"/>
              </a:ext>
            </a:extLst>
          </p:cNvPr>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indent="0">
              <a:buNone/>
            </a:pPr>
            <a:endParaRPr dirty="0"/>
          </a:p>
        </p:txBody>
      </p:sp>
      <p:sp>
        <p:nvSpPr>
          <p:cNvPr id="82" name="Google Shape;82;p9:notes">
            <a:extLst>
              <a:ext uri="{FF2B5EF4-FFF2-40B4-BE49-F238E27FC236}">
                <a16:creationId xmlns:a16="http://schemas.microsoft.com/office/drawing/2014/main" id="{DD35EB0C-6814-3CA5-84D2-357B0C792D62}"/>
              </a:ext>
            </a:extLst>
          </p:cNvPr>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0395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A2F69-90D8-4C1E-A5F3-EAA268752674}" type="slidenum">
              <a:rPr lang="en-US" smtClean="0"/>
              <a:t>27</a:t>
            </a:fld>
            <a:endParaRPr lang="en-US"/>
          </a:p>
        </p:txBody>
      </p:sp>
    </p:spTree>
    <p:extLst>
      <p:ext uri="{BB962C8B-B14F-4D97-AF65-F5344CB8AC3E}">
        <p14:creationId xmlns:p14="http://schemas.microsoft.com/office/powerpoint/2010/main" val="465804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0F9D4-3190-17F5-D24A-426F5EB96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F6A5A-6CD5-2AC1-825B-A2049F0E80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4F317-21E0-9877-2C7D-15BD35FA9B10}"/>
              </a:ext>
            </a:extLst>
          </p:cNvPr>
          <p:cNvSpPr>
            <a:spLocks noGrp="1"/>
          </p:cNvSpPr>
          <p:nvPr>
            <p:ph type="body" idx="1"/>
          </p:nvPr>
        </p:nvSpPr>
        <p:spPr/>
        <p:txBody>
          <a:bodyPr/>
          <a:lstStyle/>
          <a:p>
            <a:pPr marL="158750" indent="0">
              <a:buNone/>
            </a:pPr>
            <a:endParaRPr lang="en-US" dirty="0"/>
          </a:p>
        </p:txBody>
      </p:sp>
      <p:sp>
        <p:nvSpPr>
          <p:cNvPr id="4" name="Footer Placeholder 3">
            <a:extLst>
              <a:ext uri="{FF2B5EF4-FFF2-40B4-BE49-F238E27FC236}">
                <a16:creationId xmlns:a16="http://schemas.microsoft.com/office/drawing/2014/main" id="{075F78F3-BB13-08F4-16A4-CD274A592585}"/>
              </a:ext>
            </a:extLst>
          </p:cNvPr>
          <p:cNvSpPr>
            <a:spLocks noGrp="1"/>
          </p:cNvSpPr>
          <p:nvPr>
            <p:ph type="ftr" sz="quarter" idx="4"/>
          </p:nvPr>
        </p:nvSpPr>
        <p:spPr/>
        <p:txBody>
          <a:bodyPr/>
          <a:lstStyle/>
          <a:p>
            <a:r>
              <a:rPr lang="en-US"/>
              <a:t>© 2015 Freedman HealthCare, LLC</a:t>
            </a:r>
            <a:endParaRPr lang="en-US" dirty="0"/>
          </a:p>
        </p:txBody>
      </p:sp>
      <p:sp>
        <p:nvSpPr>
          <p:cNvPr id="5" name="Slide Number Placeholder 4">
            <a:extLst>
              <a:ext uri="{FF2B5EF4-FFF2-40B4-BE49-F238E27FC236}">
                <a16:creationId xmlns:a16="http://schemas.microsoft.com/office/drawing/2014/main" id="{5D0CC048-957D-0A70-2D71-611B518DCC17}"/>
              </a:ext>
            </a:extLst>
          </p:cNvPr>
          <p:cNvSpPr>
            <a:spLocks noGrp="1"/>
          </p:cNvSpPr>
          <p:nvPr>
            <p:ph type="sldNum" sz="quarter" idx="5"/>
          </p:nvPr>
        </p:nvSpPr>
        <p:spPr/>
        <p:txBody>
          <a:bodyPr/>
          <a:lstStyle/>
          <a:p>
            <a:fld id="{169252B7-F259-4049-BC17-CADDE7C6546C}" type="slidenum">
              <a:rPr lang="en-US" smtClean="0"/>
              <a:t>29</a:t>
            </a:fld>
            <a:endParaRPr lang="en-US" dirty="0"/>
          </a:p>
        </p:txBody>
      </p:sp>
    </p:spTree>
    <p:extLst>
      <p:ext uri="{BB962C8B-B14F-4D97-AF65-F5344CB8AC3E}">
        <p14:creationId xmlns:p14="http://schemas.microsoft.com/office/powerpoint/2010/main" val="2211208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indent="0">
              <a:buNone/>
            </a:pPr>
            <a:endParaRPr dirty="0"/>
          </a:p>
        </p:txBody>
      </p:sp>
      <p:sp>
        <p:nvSpPr>
          <p:cNvPr id="200" name="Google Shape;200;p1: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665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9BE02-F64A-7824-4E55-D7C11C3E6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7D6AA-97D3-67B3-7853-E93DD8478D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2D929-23A8-24AD-14BE-651C9DE32668}"/>
              </a:ext>
            </a:extLst>
          </p:cNvPr>
          <p:cNvSpPr>
            <a:spLocks noGrp="1"/>
          </p:cNvSpPr>
          <p:nvPr>
            <p:ph type="body" idx="1"/>
          </p:nvPr>
        </p:nvSpPr>
        <p:spPr/>
        <p:txBody>
          <a:bodyPr/>
          <a:lstStyle/>
          <a:p>
            <a:r>
              <a:rPr lang="en-US" dirty="0"/>
              <a:t>Option 2</a:t>
            </a:r>
          </a:p>
        </p:txBody>
      </p:sp>
    </p:spTree>
    <p:extLst>
      <p:ext uri="{BB962C8B-B14F-4D97-AF65-F5344CB8AC3E}">
        <p14:creationId xmlns:p14="http://schemas.microsoft.com/office/powerpoint/2010/main" val="4230583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3A7E8B71-0A68-1E87-D287-978A933E69CA}"/>
            </a:ext>
          </a:extLst>
        </p:cNvPr>
        <p:cNvGrpSpPr/>
        <p:nvPr/>
      </p:nvGrpSpPr>
      <p:grpSpPr>
        <a:xfrm>
          <a:off x="0" y="0"/>
          <a:ext cx="0" cy="0"/>
          <a:chOff x="0" y="0"/>
          <a:chExt cx="0" cy="0"/>
        </a:xfrm>
      </p:grpSpPr>
      <p:sp>
        <p:nvSpPr>
          <p:cNvPr id="217" name="Google Shape;217;p4:notes">
            <a:extLst>
              <a:ext uri="{FF2B5EF4-FFF2-40B4-BE49-F238E27FC236}">
                <a16:creationId xmlns:a16="http://schemas.microsoft.com/office/drawing/2014/main" id="{A5F5DFA8-481F-BBDE-7A5F-5822DB77AD72}"/>
              </a:ext>
            </a:extLst>
          </p:cNvPr>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84903" indent="0">
              <a:lnSpc>
                <a:spcPct val="90000"/>
              </a:lnSpc>
              <a:spcBef>
                <a:spcPts val="1029"/>
              </a:spcBef>
              <a:buClr>
                <a:schemeClr val="dk1"/>
              </a:buClr>
              <a:buSzPts val="1500"/>
              <a:buNone/>
            </a:pPr>
            <a:endParaRPr sz="100" dirty="0"/>
          </a:p>
        </p:txBody>
      </p:sp>
      <p:sp>
        <p:nvSpPr>
          <p:cNvPr id="218" name="Google Shape;218;p4:notes">
            <a:extLst>
              <a:ext uri="{FF2B5EF4-FFF2-40B4-BE49-F238E27FC236}">
                <a16:creationId xmlns:a16="http://schemas.microsoft.com/office/drawing/2014/main" id="{BF6B8B2C-AC73-0346-2070-27C0D326A21F}"/>
              </a:ext>
            </a:extLst>
          </p:cNvPr>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511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9: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indent="0">
              <a:buNone/>
            </a:pPr>
            <a:endParaRPr dirty="0"/>
          </a:p>
        </p:txBody>
      </p:sp>
      <p:sp>
        <p:nvSpPr>
          <p:cNvPr id="82" name="Google Shape;82;p9: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2713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9D9DB-4858-45D0-A70A-748603071A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F432D-1E03-31FD-51C6-368DC454E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35B10-F384-018F-1752-192AA2E03F16}"/>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90204"/>
              <a:buNone/>
              <a:tabLst/>
              <a:defRPr/>
            </a:pPr>
            <a:r>
              <a:rPr lang="en-US" dirty="0"/>
              <a:t>45. </a:t>
            </a:r>
            <a:r>
              <a:rPr lang="en-US" sz="1100" dirty="0">
                <a:latin typeface="Arial" panose="020B0604020202020204" pitchFamily="34" charset="0"/>
                <a:cs typeface="Arial" panose="020B0604020202020204" pitchFamily="34" charset="0"/>
              </a:rPr>
              <a:t>Investing in Primary Care: Why it matters for California's with Commercial Coverage. 2022. Dolores Yanagihara and Ann Hwang.</a:t>
            </a:r>
          </a:p>
          <a:p>
            <a:pPr marL="158750" indent="0">
              <a:buNone/>
            </a:pPr>
            <a:endParaRPr lang="en-US" dirty="0"/>
          </a:p>
        </p:txBody>
      </p:sp>
    </p:spTree>
    <p:extLst>
      <p:ext uri="{BB962C8B-B14F-4D97-AF65-F5344CB8AC3E}">
        <p14:creationId xmlns:p14="http://schemas.microsoft.com/office/powerpoint/2010/main" val="1759335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7B82C-6A97-1BAC-2004-91E5A1752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1C092-DB03-FE1D-C504-BC297FABE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F4141-8F0E-8B21-191B-F65D3F951F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Both scenarios assumed return on investment would gradually increase. All were estimated to cover the cost of the program after Year 4 and all were projected to reach savings of 4.5% of total medical expense in Year 5 for the population they served. </a:t>
            </a:r>
          </a:p>
          <a:p>
            <a:endParaRPr lang="en-US" dirty="0"/>
          </a:p>
        </p:txBody>
      </p:sp>
      <p:sp>
        <p:nvSpPr>
          <p:cNvPr id="4" name="Slide Number Placeholder 3">
            <a:extLst>
              <a:ext uri="{FF2B5EF4-FFF2-40B4-BE49-F238E27FC236}">
                <a16:creationId xmlns:a16="http://schemas.microsoft.com/office/drawing/2014/main" id="{C22C9100-909B-D482-46A2-979B13B0067F}"/>
              </a:ext>
            </a:extLst>
          </p:cNvPr>
          <p:cNvSpPr>
            <a:spLocks noGrp="1"/>
          </p:cNvSpPr>
          <p:nvPr>
            <p:ph type="sldNum" sz="quarter" idx="5"/>
          </p:nvPr>
        </p:nvSpPr>
        <p:spPr>
          <a:xfrm>
            <a:off x="3884613" y="8685213"/>
            <a:ext cx="2971800" cy="458787"/>
          </a:xfrm>
          <a:prstGeom prst="rect">
            <a:avLst/>
          </a:prstGeom>
        </p:spPr>
        <p:txBody>
          <a:bodyPr/>
          <a:lstStyle/>
          <a:p>
            <a:fld id="{F09351C9-5203-4BA5-B380-6F764AD2289B}" type="slidenum">
              <a:rPr lang="en-US" smtClean="0"/>
              <a:t>35</a:t>
            </a:fld>
            <a:endParaRPr lang="en-US"/>
          </a:p>
        </p:txBody>
      </p:sp>
    </p:spTree>
    <p:extLst>
      <p:ext uri="{BB962C8B-B14F-4D97-AF65-F5344CB8AC3E}">
        <p14:creationId xmlns:p14="http://schemas.microsoft.com/office/powerpoint/2010/main" val="1160593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7B82C-6A97-1BAC-2004-91E5A1752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1C092-DB03-FE1D-C504-BC297FABE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F4141-8F0E-8B21-191B-F65D3F951F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Both scenarios assumed return on investment would gradually increase. All were estimated to cover the cost of the program after Year 4 and all were projected to reach savings of 4.5% of total medical expense in Year 5 for the population they served. </a:t>
            </a:r>
          </a:p>
          <a:p>
            <a:endParaRPr lang="en-US" dirty="0"/>
          </a:p>
        </p:txBody>
      </p:sp>
      <p:sp>
        <p:nvSpPr>
          <p:cNvPr id="4" name="Slide Number Placeholder 3">
            <a:extLst>
              <a:ext uri="{FF2B5EF4-FFF2-40B4-BE49-F238E27FC236}">
                <a16:creationId xmlns:a16="http://schemas.microsoft.com/office/drawing/2014/main" id="{C22C9100-909B-D482-46A2-979B13B0067F}"/>
              </a:ext>
            </a:extLst>
          </p:cNvPr>
          <p:cNvSpPr>
            <a:spLocks noGrp="1"/>
          </p:cNvSpPr>
          <p:nvPr>
            <p:ph type="sldNum" sz="quarter" idx="5"/>
          </p:nvPr>
        </p:nvSpPr>
        <p:spPr>
          <a:xfrm>
            <a:off x="3884613" y="8685213"/>
            <a:ext cx="2971800" cy="458787"/>
          </a:xfrm>
          <a:prstGeom prst="rect">
            <a:avLst/>
          </a:prstGeom>
        </p:spPr>
        <p:txBody>
          <a:bodyPr/>
          <a:lstStyle/>
          <a:p>
            <a:fld id="{F09351C9-5203-4BA5-B380-6F764AD2289B}" type="slidenum">
              <a:rPr lang="en-US" smtClean="0"/>
              <a:t>37</a:t>
            </a:fld>
            <a:endParaRPr lang="en-US"/>
          </a:p>
        </p:txBody>
      </p:sp>
    </p:spTree>
    <p:extLst>
      <p:ext uri="{BB962C8B-B14F-4D97-AF65-F5344CB8AC3E}">
        <p14:creationId xmlns:p14="http://schemas.microsoft.com/office/powerpoint/2010/main" val="153649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672D6-7728-5C01-6308-D60C80E36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F4732-A33A-7089-527E-39BD4F67ED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029A3-AD42-5165-7061-86B9F496EDA0}"/>
              </a:ext>
            </a:extLst>
          </p:cNvPr>
          <p:cNvSpPr>
            <a:spLocks noGrp="1"/>
          </p:cNvSpPr>
          <p:nvPr>
            <p:ph type="body" idx="1"/>
          </p:nvPr>
        </p:nvSpPr>
        <p:spPr/>
        <p:txBody>
          <a:bodyPr/>
          <a:lstStyle/>
          <a:p>
            <a:r>
              <a:rPr lang="en-US" dirty="0"/>
              <a:t>Insurer hospital payments would reflect payments for services rendered to fully-insured and self-insured members. </a:t>
            </a:r>
          </a:p>
          <a:p>
            <a:r>
              <a:rPr lang="en-US" dirty="0"/>
              <a:t>Hospital price growth approach here addresses lessons learned from similar policies in other states by not pegging directly to inflation and by not limiting price growth for historically underfunded hospitals and health systems. </a:t>
            </a:r>
          </a:p>
        </p:txBody>
      </p:sp>
    </p:spTree>
    <p:extLst>
      <p:ext uri="{BB962C8B-B14F-4D97-AF65-F5344CB8AC3E}">
        <p14:creationId xmlns:p14="http://schemas.microsoft.com/office/powerpoint/2010/main" val="3369424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07DE1-815B-98F6-BB61-FDB1C2145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8E659-691E-FFF9-0CA9-97066287D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25F37-EB02-06AC-6E2F-13495F6B43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24A529-A542-337C-F888-A5CF6C937FFF}"/>
              </a:ext>
            </a:extLst>
          </p:cNvPr>
          <p:cNvSpPr>
            <a:spLocks noGrp="1"/>
          </p:cNvSpPr>
          <p:nvPr>
            <p:ph type="sldNum" sz="quarter" idx="5"/>
          </p:nvPr>
        </p:nvSpPr>
        <p:spPr>
          <a:xfrm>
            <a:off x="3884613" y="8685213"/>
            <a:ext cx="2971800" cy="458787"/>
          </a:xfrm>
          <a:prstGeom prst="rect">
            <a:avLst/>
          </a:prstGeom>
        </p:spPr>
        <p:txBody>
          <a:bodyPr/>
          <a:lstStyle/>
          <a:p>
            <a:fld id="{F09351C9-5203-4BA5-B380-6F764AD2289B}" type="slidenum">
              <a:rPr lang="en-US" smtClean="0"/>
              <a:t>39</a:t>
            </a:fld>
            <a:endParaRPr lang="en-US"/>
          </a:p>
        </p:txBody>
      </p:sp>
    </p:spTree>
    <p:extLst>
      <p:ext uri="{BB962C8B-B14F-4D97-AF65-F5344CB8AC3E}">
        <p14:creationId xmlns:p14="http://schemas.microsoft.com/office/powerpoint/2010/main" val="2131142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07DE1-815B-98F6-BB61-FDB1C2145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8E659-691E-FFF9-0CA9-97066287D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25F37-EB02-06AC-6E2F-13495F6B43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24A529-A542-337C-F888-A5CF6C937FFF}"/>
              </a:ext>
            </a:extLst>
          </p:cNvPr>
          <p:cNvSpPr>
            <a:spLocks noGrp="1"/>
          </p:cNvSpPr>
          <p:nvPr>
            <p:ph type="sldNum" sz="quarter" idx="5"/>
          </p:nvPr>
        </p:nvSpPr>
        <p:spPr>
          <a:xfrm>
            <a:off x="3884613" y="8685213"/>
            <a:ext cx="2971800" cy="458787"/>
          </a:xfrm>
          <a:prstGeom prst="rect">
            <a:avLst/>
          </a:prstGeom>
        </p:spPr>
        <p:txBody>
          <a:bodyPr/>
          <a:lstStyle/>
          <a:p>
            <a:fld id="{F09351C9-5203-4BA5-B380-6F764AD2289B}" type="slidenum">
              <a:rPr lang="en-US" smtClean="0"/>
              <a:t>40</a:t>
            </a:fld>
            <a:endParaRPr lang="en-US"/>
          </a:p>
        </p:txBody>
      </p:sp>
    </p:spTree>
    <p:extLst>
      <p:ext uri="{BB962C8B-B14F-4D97-AF65-F5344CB8AC3E}">
        <p14:creationId xmlns:p14="http://schemas.microsoft.com/office/powerpoint/2010/main" val="2709824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07DE1-815B-98F6-BB61-FDB1C2145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8E659-691E-FFF9-0CA9-97066287D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25F37-EB02-06AC-6E2F-13495F6B43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24A529-A542-337C-F888-A5CF6C937FFF}"/>
              </a:ext>
            </a:extLst>
          </p:cNvPr>
          <p:cNvSpPr>
            <a:spLocks noGrp="1"/>
          </p:cNvSpPr>
          <p:nvPr>
            <p:ph type="sldNum" sz="quarter" idx="5"/>
          </p:nvPr>
        </p:nvSpPr>
        <p:spPr>
          <a:xfrm>
            <a:off x="3884613" y="8685213"/>
            <a:ext cx="2971800" cy="458787"/>
          </a:xfrm>
          <a:prstGeom prst="rect">
            <a:avLst/>
          </a:prstGeom>
        </p:spPr>
        <p:txBody>
          <a:bodyPr/>
          <a:lstStyle/>
          <a:p>
            <a:fld id="{F09351C9-5203-4BA5-B380-6F764AD2289B}" type="slidenum">
              <a:rPr lang="en-US" smtClean="0"/>
              <a:t>41</a:t>
            </a:fld>
            <a:endParaRPr lang="en-US"/>
          </a:p>
        </p:txBody>
      </p:sp>
    </p:spTree>
    <p:extLst>
      <p:ext uri="{BB962C8B-B14F-4D97-AF65-F5344CB8AC3E}">
        <p14:creationId xmlns:p14="http://schemas.microsoft.com/office/powerpoint/2010/main" val="1455566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07DE1-815B-98F6-BB61-FDB1C2145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8E659-691E-FFF9-0CA9-97066287D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25F37-EB02-06AC-6E2F-13495F6B43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24A529-A542-337C-F888-A5CF6C937FFF}"/>
              </a:ext>
            </a:extLst>
          </p:cNvPr>
          <p:cNvSpPr>
            <a:spLocks noGrp="1"/>
          </p:cNvSpPr>
          <p:nvPr>
            <p:ph type="sldNum" sz="quarter" idx="5"/>
          </p:nvPr>
        </p:nvSpPr>
        <p:spPr>
          <a:xfrm>
            <a:off x="3884613" y="8685213"/>
            <a:ext cx="2971800" cy="458787"/>
          </a:xfrm>
          <a:prstGeom prst="rect">
            <a:avLst/>
          </a:prstGeom>
        </p:spPr>
        <p:txBody>
          <a:bodyPr/>
          <a:lstStyle/>
          <a:p>
            <a:fld id="{F09351C9-5203-4BA5-B380-6F764AD2289B}" type="slidenum">
              <a:rPr lang="en-US" smtClean="0"/>
              <a:t>42</a:t>
            </a:fld>
            <a:endParaRPr lang="en-US"/>
          </a:p>
        </p:txBody>
      </p:sp>
    </p:spTree>
    <p:extLst>
      <p:ext uri="{BB962C8B-B14F-4D97-AF65-F5344CB8AC3E}">
        <p14:creationId xmlns:p14="http://schemas.microsoft.com/office/powerpoint/2010/main" val="8743097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2561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868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93193E5C-8D47-4B1D-B16F-82B2E195D5D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2077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9: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indent="0">
              <a:buNone/>
            </a:pPr>
            <a:endParaRPr dirty="0"/>
          </a:p>
        </p:txBody>
      </p:sp>
      <p:sp>
        <p:nvSpPr>
          <p:cNvPr id="82" name="Google Shape;82;p9: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313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9: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90204"/>
              <a:buNone/>
              <a:tabLst/>
              <a:defRPr/>
            </a:pPr>
            <a:r>
              <a:rPr lang="en-US" sz="1100" dirty="0">
                <a:solidFill>
                  <a:schemeClr val="tx1"/>
                </a:solidFill>
                <a:highlight>
                  <a:srgbClr val="FFFF00"/>
                </a:highlight>
              </a:rPr>
              <a:t>1. Bodenheimer T. High and rising health care costs. Part 1: seeking an explanation. Ann Intern Med. 2005;142(10):847-854.</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90204"/>
              <a:buNone/>
              <a:tabLst/>
              <a:defRPr/>
            </a:pPr>
            <a:r>
              <a:rPr lang="en-US" dirty="0"/>
              <a:t>2. </a:t>
            </a:r>
            <a:r>
              <a:rPr lang="en-US" sz="1100" dirty="0">
                <a:solidFill>
                  <a:schemeClr val="tx1"/>
                </a:solidFill>
                <a:highlight>
                  <a:srgbClr val="FFFF00"/>
                </a:highlight>
                <a:latin typeface="Calibri" panose="020F0502020204030204" pitchFamily="34" charset="0"/>
                <a:ea typeface="Calibri" panose="020F0502020204030204" pitchFamily="34" charset="0"/>
              </a:rPr>
              <a:t>Shi L, </a:t>
            </a:r>
            <a:r>
              <a:rPr lang="en-US" sz="1100" dirty="0" err="1">
                <a:solidFill>
                  <a:schemeClr val="tx1"/>
                </a:solidFill>
                <a:highlight>
                  <a:srgbClr val="FFFF00"/>
                </a:highlight>
                <a:latin typeface="Calibri" panose="020F0502020204030204" pitchFamily="34" charset="0"/>
                <a:ea typeface="Calibri" panose="020F0502020204030204" pitchFamily="34" charset="0"/>
              </a:rPr>
              <a:t>Macinko</a:t>
            </a:r>
            <a:r>
              <a:rPr lang="en-US" sz="1100" dirty="0">
                <a:solidFill>
                  <a:schemeClr val="tx1"/>
                </a:solidFill>
                <a:highlight>
                  <a:srgbClr val="FFFF00"/>
                </a:highlight>
                <a:latin typeface="Calibri" panose="020F0502020204030204" pitchFamily="34" charset="0"/>
                <a:ea typeface="Calibri" panose="020F0502020204030204" pitchFamily="34" charset="0"/>
              </a:rPr>
              <a:t> J, Starfield B, Politzer R, Xu J. Primary care, race, and mortality in US states. </a:t>
            </a:r>
            <a:r>
              <a:rPr lang="en-US" sz="1100" i="1" dirty="0">
                <a:solidFill>
                  <a:schemeClr val="tx1"/>
                </a:solidFill>
                <a:highlight>
                  <a:srgbClr val="FFFF00"/>
                </a:highlight>
                <a:latin typeface="Calibri" panose="020F0502020204030204" pitchFamily="34" charset="0"/>
                <a:ea typeface="Calibri" panose="020F0502020204030204" pitchFamily="34" charset="0"/>
              </a:rPr>
              <a:t>Soc Sci Med</a:t>
            </a:r>
            <a:r>
              <a:rPr lang="en-US" sz="1100" dirty="0">
                <a:solidFill>
                  <a:schemeClr val="tx1"/>
                </a:solidFill>
                <a:highlight>
                  <a:srgbClr val="FFFF00"/>
                </a:highlight>
                <a:latin typeface="Calibri" panose="020F0502020204030204" pitchFamily="34" charset="0"/>
                <a:ea typeface="Calibri" panose="020F0502020204030204" pitchFamily="34" charset="0"/>
              </a:rPr>
              <a:t>. 2005;61(1):65-75.</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90204"/>
              <a:buNone/>
              <a:tabLst/>
              <a:defRPr/>
            </a:pPr>
            <a:r>
              <a:rPr lang="en-US" dirty="0"/>
              <a:t>3. </a:t>
            </a:r>
            <a:r>
              <a:rPr lang="en-US" sz="1100" dirty="0" err="1">
                <a:solidFill>
                  <a:schemeClr val="tx1"/>
                </a:solidFill>
                <a:highlight>
                  <a:srgbClr val="FFFF00"/>
                </a:highlight>
              </a:rPr>
              <a:t>Bebinger</a:t>
            </a:r>
            <a:r>
              <a:rPr lang="en-US" sz="1100" dirty="0">
                <a:solidFill>
                  <a:schemeClr val="tx1"/>
                </a:solidFill>
                <a:highlight>
                  <a:srgbClr val="FFFF00"/>
                </a:highlight>
              </a:rPr>
              <a:t> M. Close, Sell, Consolidate? Tough Prognosis For Some Massachusetts Health Care Providers. </a:t>
            </a:r>
            <a:r>
              <a:rPr lang="en-US" sz="1100" i="1" dirty="0" err="1">
                <a:solidFill>
                  <a:schemeClr val="tx1"/>
                </a:solidFill>
                <a:highlight>
                  <a:srgbClr val="FFFF00"/>
                </a:highlight>
              </a:rPr>
              <a:t>wbur</a:t>
            </a:r>
            <a:r>
              <a:rPr lang="en-US" sz="1100" dirty="0">
                <a:solidFill>
                  <a:schemeClr val="tx1"/>
                </a:solidFill>
                <a:highlight>
                  <a:srgbClr val="FFFF00"/>
                </a:highlight>
              </a:rPr>
              <a:t>. </a:t>
            </a:r>
            <a:r>
              <a:rPr lang="en-US" sz="1100" dirty="0">
                <a:solidFill>
                  <a:srgbClr val="0563C1"/>
                </a:solidFill>
                <a:highlight>
                  <a:srgbClr val="FFFF00"/>
                </a:highlight>
                <a:hlinkClick r:id="rId3"/>
              </a:rPr>
              <a:t>https://www.wbur.org/commonhealth/2020/06/11/mass-health-care-providers-close-coronavirus. Published 2020</a:t>
            </a:r>
            <a:r>
              <a:rPr lang="en-US" sz="1100" dirty="0">
                <a:solidFill>
                  <a:srgbClr val="0563C1"/>
                </a:solidFill>
                <a:highlight>
                  <a:srgbClr val="FFFF00"/>
                </a:highlight>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90204"/>
              <a:buNone/>
              <a:tabLst/>
              <a:defRPr/>
            </a:pPr>
            <a:endParaRPr lang="en-US" dirty="0"/>
          </a:p>
          <a:p>
            <a:pPr marL="0" indent="0">
              <a:buNone/>
            </a:pPr>
            <a:endParaRPr dirty="0"/>
          </a:p>
        </p:txBody>
      </p:sp>
      <p:sp>
        <p:nvSpPr>
          <p:cNvPr id="82" name="Google Shape;82;p9: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008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90204"/>
              <a:buNone/>
              <a:tabLst/>
              <a:defRPr/>
            </a:pPr>
            <a:r>
              <a:rPr lang="en-US" sz="1100" i="0" dirty="0"/>
              <a:t>4. </a:t>
            </a:r>
            <a:r>
              <a:rPr lang="en-US" b="0" i="0" dirty="0">
                <a:solidFill>
                  <a:srgbClr val="212121"/>
                </a:solidFill>
                <a:effectLst/>
                <a:latin typeface="system-ui"/>
              </a:rPr>
              <a:t>Kruse J. Income ratio and medical student specialty choice: the primary importance of the ratio of mean primary care physician income to mean consulting specialist income. </a:t>
            </a:r>
            <a:r>
              <a:rPr lang="en-US" b="0" i="1" dirty="0">
                <a:solidFill>
                  <a:srgbClr val="212121"/>
                </a:solidFill>
                <a:effectLst/>
                <a:latin typeface="system-ui"/>
              </a:rPr>
              <a:t>Fam Med</a:t>
            </a:r>
            <a:r>
              <a:rPr lang="en-US" b="0" i="0" dirty="0">
                <a:solidFill>
                  <a:srgbClr val="212121"/>
                </a:solidFill>
                <a:effectLst/>
                <a:latin typeface="system-ui"/>
              </a:rPr>
              <a:t>. 2013;45(4):281-283.</a:t>
            </a:r>
            <a:endParaRPr lang="en-US" sz="1100" i="0" dirty="0"/>
          </a:p>
        </p:txBody>
      </p:sp>
    </p:spTree>
    <p:extLst>
      <p:ext uri="{BB962C8B-B14F-4D97-AF65-F5344CB8AC3E}">
        <p14:creationId xmlns:p14="http://schemas.microsoft.com/office/powerpoint/2010/main" val="49583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4789ABCF-7D10-4663-0EA4-B00B0080D66B}"/>
            </a:ext>
          </a:extLst>
        </p:cNvPr>
        <p:cNvGrpSpPr/>
        <p:nvPr/>
      </p:nvGrpSpPr>
      <p:grpSpPr>
        <a:xfrm>
          <a:off x="0" y="0"/>
          <a:ext cx="0" cy="0"/>
          <a:chOff x="0" y="0"/>
          <a:chExt cx="0" cy="0"/>
        </a:xfrm>
      </p:grpSpPr>
      <p:sp>
        <p:nvSpPr>
          <p:cNvPr id="81" name="Google Shape;81;p9:notes">
            <a:extLst>
              <a:ext uri="{FF2B5EF4-FFF2-40B4-BE49-F238E27FC236}">
                <a16:creationId xmlns:a16="http://schemas.microsoft.com/office/drawing/2014/main" id="{17B7745A-461E-4504-43B0-356BDB64F947}"/>
              </a:ext>
            </a:extLst>
          </p:cNvPr>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indent="0">
              <a:buNone/>
            </a:pPr>
            <a:endParaRPr dirty="0"/>
          </a:p>
        </p:txBody>
      </p:sp>
      <p:sp>
        <p:nvSpPr>
          <p:cNvPr id="82" name="Google Shape;82;p9:notes">
            <a:extLst>
              <a:ext uri="{FF2B5EF4-FFF2-40B4-BE49-F238E27FC236}">
                <a16:creationId xmlns:a16="http://schemas.microsoft.com/office/drawing/2014/main" id="{345EC324-4A48-93FA-849D-A8F50395FB49}"/>
              </a:ext>
            </a:extLst>
          </p:cNvPr>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141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4789ABCF-7D10-4663-0EA4-B00B0080D66B}"/>
            </a:ext>
          </a:extLst>
        </p:cNvPr>
        <p:cNvGrpSpPr/>
        <p:nvPr/>
      </p:nvGrpSpPr>
      <p:grpSpPr>
        <a:xfrm>
          <a:off x="0" y="0"/>
          <a:ext cx="0" cy="0"/>
          <a:chOff x="0" y="0"/>
          <a:chExt cx="0" cy="0"/>
        </a:xfrm>
      </p:grpSpPr>
      <p:sp>
        <p:nvSpPr>
          <p:cNvPr id="81" name="Google Shape;81;p9:notes">
            <a:extLst>
              <a:ext uri="{FF2B5EF4-FFF2-40B4-BE49-F238E27FC236}">
                <a16:creationId xmlns:a16="http://schemas.microsoft.com/office/drawing/2014/main" id="{17B7745A-461E-4504-43B0-356BDB64F947}"/>
              </a:ext>
            </a:extLst>
          </p:cNvPr>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0" indent="0">
              <a:buNone/>
            </a:pPr>
            <a:r>
              <a:rPr lang="en-US" dirty="0"/>
              <a:t>5. Center for Health Information and Analysis. </a:t>
            </a:r>
            <a:r>
              <a:rPr lang="en-US" i="1" dirty="0"/>
              <a:t>Massachusetts Primary Care Dashboard: 2023 Edition</a:t>
            </a:r>
            <a:r>
              <a:rPr lang="en-US" dirty="0"/>
              <a:t>. Published August 2023. Accessed April 9, 2025. </a:t>
            </a:r>
            <a:r>
              <a:rPr lang="en-US" dirty="0">
                <a:hlinkClick r:id="rId3"/>
              </a:rPr>
              <a:t>https://www.chiamass.gov/assets/docs/r/pubs/2023/MA-PC-Dashboard-2023.pdf</a:t>
            </a:r>
            <a:endParaRPr dirty="0"/>
          </a:p>
        </p:txBody>
      </p:sp>
      <p:sp>
        <p:nvSpPr>
          <p:cNvPr id="82" name="Google Shape;82;p9:notes">
            <a:extLst>
              <a:ext uri="{FF2B5EF4-FFF2-40B4-BE49-F238E27FC236}">
                <a16:creationId xmlns:a16="http://schemas.microsoft.com/office/drawing/2014/main" id="{345EC324-4A48-93FA-849D-A8F50395FB49}"/>
              </a:ext>
            </a:extLst>
          </p:cNvPr>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14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7CBB23F-4575-C725-4525-E0BE678707A3}"/>
            </a:ext>
          </a:extLst>
        </p:cNvPr>
        <p:cNvGrpSpPr/>
        <p:nvPr/>
      </p:nvGrpSpPr>
      <p:grpSpPr>
        <a:xfrm>
          <a:off x="0" y="0"/>
          <a:ext cx="0" cy="0"/>
          <a:chOff x="0" y="0"/>
          <a:chExt cx="0" cy="0"/>
        </a:xfrm>
      </p:grpSpPr>
      <p:sp>
        <p:nvSpPr>
          <p:cNvPr id="81" name="Google Shape;81;p9:notes">
            <a:extLst>
              <a:ext uri="{FF2B5EF4-FFF2-40B4-BE49-F238E27FC236}">
                <a16:creationId xmlns:a16="http://schemas.microsoft.com/office/drawing/2014/main" id="{EEAD253D-0081-B46F-F0D9-B499B88546B5}"/>
              </a:ext>
            </a:extLst>
          </p:cNvPr>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pPr marL="228600" indent="-228600">
              <a:buAutoNum type="arabicPeriod"/>
            </a:pPr>
            <a:endParaRPr dirty="0"/>
          </a:p>
        </p:txBody>
      </p:sp>
      <p:sp>
        <p:nvSpPr>
          <p:cNvPr id="82" name="Google Shape;82;p9:notes">
            <a:extLst>
              <a:ext uri="{FF2B5EF4-FFF2-40B4-BE49-F238E27FC236}">
                <a16:creationId xmlns:a16="http://schemas.microsoft.com/office/drawing/2014/main" id="{10D755E3-E5C2-32C1-7390-676E0D8D2C09}"/>
              </a:ext>
            </a:extLst>
          </p:cNvPr>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119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0029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5CE841-E241-9BB4-4D39-1A3B465B6BC7}"/>
              </a:ext>
            </a:extLst>
          </p:cNvPr>
          <p:cNvSpPr/>
          <p:nvPr userDrawn="1"/>
        </p:nvSpPr>
        <p:spPr>
          <a:xfrm>
            <a:off x="0" y="0"/>
            <a:ext cx="5497551" cy="6858000"/>
          </a:xfrm>
          <a:prstGeom prst="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8D20D-64CF-0CE7-8073-1C9FC51DC28E}"/>
              </a:ext>
            </a:extLst>
          </p:cNvPr>
          <p:cNvSpPr>
            <a:spLocks noGrp="1"/>
          </p:cNvSpPr>
          <p:nvPr>
            <p:ph type="title"/>
          </p:nvPr>
        </p:nvSpPr>
        <p:spPr>
          <a:xfrm>
            <a:off x="131618" y="215495"/>
            <a:ext cx="5163589" cy="1672222"/>
          </a:xfrm>
        </p:spPr>
        <p:txBody>
          <a:bodyPr>
            <a:normAutofit/>
          </a:bodyPr>
          <a:lstStyle>
            <a:lvl1pPr algn="l" defTabSz="914400" rtl="0" eaLnBrk="1" latinLnBrk="0" hangingPunct="1">
              <a:lnSpc>
                <a:spcPct val="90000"/>
              </a:lnSpc>
              <a:buFont typeface="Arial" panose="020B0604020202020204" pitchFamily="34" charset="0"/>
              <a:defRPr lang="en-US" sz="4000" kern="1200" dirty="0">
                <a:solidFill>
                  <a:schemeClr val="bg1"/>
                </a:solidFill>
                <a:latin typeface="+mj-lt"/>
                <a:ea typeface="+mn-ea"/>
                <a:cs typeface="+mn-cs"/>
              </a:defRPr>
            </a:lvl1pPr>
          </a:lstStyle>
          <a:p>
            <a:r>
              <a:rPr lang="en-US"/>
              <a:t>Click to edit Master title style</a:t>
            </a:r>
          </a:p>
        </p:txBody>
      </p:sp>
      <p:sp>
        <p:nvSpPr>
          <p:cNvPr id="3" name="Date Placeholder 2">
            <a:extLst>
              <a:ext uri="{FF2B5EF4-FFF2-40B4-BE49-F238E27FC236}">
                <a16:creationId xmlns:a16="http://schemas.microsoft.com/office/drawing/2014/main" id="{5EF0702D-9429-379E-3E8E-F8110578AE5C}"/>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CCB0FA49-32EB-BD93-8531-63375A4F7C5A}"/>
              </a:ext>
            </a:extLst>
          </p:cNvPr>
          <p:cNvSpPr>
            <a:spLocks noGrp="1"/>
          </p:cNvSpPr>
          <p:nvPr>
            <p:ph type="sldNum" sz="quarter" idx="12"/>
          </p:nvPr>
        </p:nvSpPr>
        <p:spPr/>
        <p:txBody>
          <a:bodyPr/>
          <a:lstStyle/>
          <a:p>
            <a:fld id="{0AA49AC8-12EB-4548-99FA-5FC07854D9C0}" type="slidenum">
              <a:rPr lang="en-US" smtClean="0"/>
              <a:t>‹#›</a:t>
            </a:fld>
            <a:endParaRPr lang="en-US"/>
          </a:p>
        </p:txBody>
      </p:sp>
      <p:sp>
        <p:nvSpPr>
          <p:cNvPr id="10" name="Content Placeholder 9">
            <a:extLst>
              <a:ext uri="{FF2B5EF4-FFF2-40B4-BE49-F238E27FC236}">
                <a16:creationId xmlns:a16="http://schemas.microsoft.com/office/drawing/2014/main" id="{18852818-0096-4B50-B302-FB6268A26DE2}"/>
              </a:ext>
            </a:extLst>
          </p:cNvPr>
          <p:cNvSpPr>
            <a:spLocks noGrp="1"/>
          </p:cNvSpPr>
          <p:nvPr>
            <p:ph sz="quarter" idx="13"/>
          </p:nvPr>
        </p:nvSpPr>
        <p:spPr>
          <a:xfrm>
            <a:off x="6409388" y="1891852"/>
            <a:ext cx="4684713" cy="1254125"/>
          </a:xfrm>
        </p:spPr>
        <p:txBody>
          <a:bodyPr>
            <a:noAutofit/>
          </a:bodyPr>
          <a:lstStyle>
            <a:lvl1pPr marL="0" indent="0" algn="l" defTabSz="914400" rtl="0" eaLnBrk="1" latinLnBrk="0" hangingPunct="1">
              <a:lnSpc>
                <a:spcPct val="90000"/>
              </a:lnSpc>
              <a:spcBef>
                <a:spcPct val="0"/>
              </a:spcBef>
              <a:buNone/>
              <a:defRPr lang="en-US" sz="2800" kern="1200" dirty="0">
                <a:solidFill>
                  <a:schemeClr val="tx1"/>
                </a:solidFill>
                <a:latin typeface="+mj-lt"/>
                <a:ea typeface="+mj-ea"/>
                <a:cs typeface="Arial" panose="020B0604020202020204" pitchFamily="34" charset="0"/>
              </a:defRPr>
            </a:lvl1pPr>
            <a:lvl2pPr marL="457200" indent="0" algn="l" defTabSz="914400" rtl="0" eaLnBrk="1" latinLnBrk="0" hangingPunct="1">
              <a:lnSpc>
                <a:spcPct val="90000"/>
              </a:lnSpc>
              <a:spcBef>
                <a:spcPct val="0"/>
              </a:spcBef>
              <a:buNone/>
              <a:defRPr lang="en-US" sz="4000" kern="1200" dirty="0">
                <a:solidFill>
                  <a:schemeClr val="bg1"/>
                </a:solidFill>
                <a:latin typeface="+mj-lt"/>
                <a:ea typeface="+mj-ea"/>
                <a:cs typeface="Arial" panose="020B0604020202020204" pitchFamily="34" charset="0"/>
              </a:defRPr>
            </a:lvl2pPr>
            <a:lvl3pPr marL="914400" indent="0" algn="l" defTabSz="914400" rtl="0" eaLnBrk="1" latinLnBrk="0" hangingPunct="1">
              <a:lnSpc>
                <a:spcPct val="90000"/>
              </a:lnSpc>
              <a:spcBef>
                <a:spcPct val="0"/>
              </a:spcBef>
              <a:buNone/>
              <a:defRPr lang="en-US" sz="4000" kern="1200" dirty="0">
                <a:solidFill>
                  <a:schemeClr val="bg1"/>
                </a:solidFill>
                <a:latin typeface="+mj-lt"/>
                <a:ea typeface="+mj-ea"/>
                <a:cs typeface="Arial" panose="020B0604020202020204" pitchFamily="34" charset="0"/>
              </a:defRPr>
            </a:lvl3pPr>
            <a:lvl4pPr marL="1371600" indent="0" algn="l" defTabSz="914400" rtl="0" eaLnBrk="1" latinLnBrk="0" hangingPunct="1">
              <a:lnSpc>
                <a:spcPct val="90000"/>
              </a:lnSpc>
              <a:spcBef>
                <a:spcPct val="0"/>
              </a:spcBef>
              <a:buNone/>
              <a:defRPr lang="en-US" sz="4000" kern="1200" dirty="0">
                <a:solidFill>
                  <a:schemeClr val="bg1"/>
                </a:solidFill>
                <a:latin typeface="+mj-lt"/>
                <a:ea typeface="+mj-ea"/>
                <a:cs typeface="Arial" panose="020B0604020202020204" pitchFamily="34" charset="0"/>
              </a:defRPr>
            </a:lvl4pPr>
            <a:lvl5pPr marL="1828800" indent="0" algn="l" defTabSz="914400" rtl="0" eaLnBrk="1" latinLnBrk="0" hangingPunct="1">
              <a:lnSpc>
                <a:spcPct val="90000"/>
              </a:lnSpc>
              <a:spcBef>
                <a:spcPct val="0"/>
              </a:spcBef>
              <a:buNone/>
              <a:defRPr lang="en-US" sz="4000" kern="1200" dirty="0">
                <a:solidFill>
                  <a:schemeClr val="bg1"/>
                </a:solidFill>
                <a:latin typeface="+mj-lt"/>
                <a:ea typeface="+mj-ea"/>
                <a:cs typeface="Arial" panose="020B0604020202020204" pitchFamily="34" charset="0"/>
              </a:defRPr>
            </a:lvl5pPr>
          </a:lstStyle>
          <a:p>
            <a:pPr lvl="0"/>
            <a:r>
              <a:rPr lang="en-US"/>
              <a:t>Click to edit Master text styles</a:t>
            </a:r>
          </a:p>
        </p:txBody>
      </p:sp>
      <p:pic>
        <p:nvPicPr>
          <p:cNvPr id="6" name="Picture 5">
            <a:extLst>
              <a:ext uri="{FF2B5EF4-FFF2-40B4-BE49-F238E27FC236}">
                <a16:creationId xmlns:a16="http://schemas.microsoft.com/office/drawing/2014/main" id="{14E584B5-FEE7-4D2A-6873-8166D491A686}"/>
              </a:ext>
            </a:extLst>
          </p:cNvPr>
          <p:cNvPicPr>
            <a:picLocks noChangeAspect="1"/>
          </p:cNvPicPr>
          <p:nvPr userDrawn="1"/>
        </p:nvPicPr>
        <p:blipFill>
          <a:blip r:embed="rId2"/>
          <a:stretch>
            <a:fillRect/>
          </a:stretch>
        </p:blipFill>
        <p:spPr>
          <a:xfrm>
            <a:off x="611745" y="3145977"/>
            <a:ext cx="4391638" cy="3210373"/>
          </a:xfrm>
          <a:prstGeom prst="rect">
            <a:avLst/>
          </a:prstGeom>
        </p:spPr>
      </p:pic>
      <p:sp>
        <p:nvSpPr>
          <p:cNvPr id="8" name="Footer Placeholder 4">
            <a:extLst>
              <a:ext uri="{FF2B5EF4-FFF2-40B4-BE49-F238E27FC236}">
                <a16:creationId xmlns:a16="http://schemas.microsoft.com/office/drawing/2014/main" id="{D9538C0B-5211-B15B-C708-38E01C9E55CF}"/>
              </a:ext>
            </a:extLst>
          </p:cNvPr>
          <p:cNvSpPr>
            <a:spLocks noGrp="1"/>
          </p:cNvSpPr>
          <p:nvPr>
            <p:ph type="ftr" sz="quarter" idx="11"/>
          </p:nvPr>
        </p:nvSpPr>
        <p:spPr>
          <a:xfrm>
            <a:off x="838200" y="6356350"/>
            <a:ext cx="4114800" cy="365125"/>
          </a:xfrm>
        </p:spPr>
        <p:txBody>
          <a:bodyPr/>
          <a:lstStyle/>
          <a:p>
            <a:pPr algn="l"/>
            <a:r>
              <a:rPr lang="en-US"/>
              <a:t>© 2023 Freedman HealthCare, LLC</a:t>
            </a:r>
          </a:p>
        </p:txBody>
      </p:sp>
    </p:spTree>
    <p:extLst>
      <p:ext uri="{BB962C8B-B14F-4D97-AF65-F5344CB8AC3E}">
        <p14:creationId xmlns:p14="http://schemas.microsoft.com/office/powerpoint/2010/main" val="2414137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extLst>
      <p:ext uri="{BB962C8B-B14F-4D97-AF65-F5344CB8AC3E}">
        <p14:creationId xmlns:p14="http://schemas.microsoft.com/office/powerpoint/2010/main" val="3856616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10B0474-31D7-48E3-8FA3-ECD84DBD21D5}"/>
              </a:ext>
            </a:extLst>
          </p:cNvPr>
          <p:cNvSpPr/>
          <p:nvPr userDrawn="1"/>
        </p:nvSpPr>
        <p:spPr>
          <a:xfrm>
            <a:off x="0" y="4812632"/>
            <a:ext cx="12192000" cy="2045368"/>
          </a:xfrm>
          <a:prstGeom prst="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14BC260E-DC2A-4D04-8733-428E2382D64D}"/>
              </a:ext>
            </a:extLst>
          </p:cNvPr>
          <p:cNvPicPr>
            <a:picLocks noChangeAspect="1"/>
          </p:cNvPicPr>
          <p:nvPr userDrawn="1"/>
        </p:nvPicPr>
        <p:blipFill>
          <a:blip r:embed="rId2"/>
          <a:stretch>
            <a:fillRect/>
          </a:stretch>
        </p:blipFill>
        <p:spPr>
          <a:xfrm>
            <a:off x="7492954" y="374955"/>
            <a:ext cx="3981879" cy="4025290"/>
          </a:xfrm>
          <a:prstGeom prst="rect">
            <a:avLst/>
          </a:prstGeom>
        </p:spPr>
      </p:pic>
      <p:sp>
        <p:nvSpPr>
          <p:cNvPr id="2" name="Title 1">
            <a:extLst>
              <a:ext uri="{FF2B5EF4-FFF2-40B4-BE49-F238E27FC236}">
                <a16:creationId xmlns:a16="http://schemas.microsoft.com/office/drawing/2014/main" id="{C79DC4AB-FC31-4418-8A8E-74EFC4D9F97C}"/>
              </a:ext>
            </a:extLst>
          </p:cNvPr>
          <p:cNvSpPr>
            <a:spLocks noGrp="1"/>
          </p:cNvSpPr>
          <p:nvPr>
            <p:ph type="ctrTitle"/>
          </p:nvPr>
        </p:nvSpPr>
        <p:spPr>
          <a:xfrm>
            <a:off x="588662" y="1180334"/>
            <a:ext cx="6012163" cy="1225982"/>
          </a:xfrm>
        </p:spPr>
        <p:txBody>
          <a:bodyPr anchor="b"/>
          <a:lstStyle>
            <a:lvl1pPr algn="l">
              <a:defRPr sz="6000" b="0">
                <a:latin typeface="+mj-lt"/>
              </a:defRPr>
            </a:lvl1pPr>
          </a:lstStyle>
          <a:p>
            <a:r>
              <a:rPr lang="en-US"/>
              <a:t>Click to edit Master title style</a:t>
            </a:r>
          </a:p>
        </p:txBody>
      </p:sp>
      <p:sp>
        <p:nvSpPr>
          <p:cNvPr id="6" name="Text Placeholder 5">
            <a:extLst>
              <a:ext uri="{FF2B5EF4-FFF2-40B4-BE49-F238E27FC236}">
                <a16:creationId xmlns:a16="http://schemas.microsoft.com/office/drawing/2014/main" id="{1EC53F62-094A-FB53-F3DB-C91A57778E17}"/>
              </a:ext>
            </a:extLst>
          </p:cNvPr>
          <p:cNvSpPr>
            <a:spLocks noGrp="1"/>
          </p:cNvSpPr>
          <p:nvPr>
            <p:ph type="body" sz="quarter" idx="12"/>
          </p:nvPr>
        </p:nvSpPr>
        <p:spPr>
          <a:xfrm>
            <a:off x="727075" y="5175250"/>
            <a:ext cx="5195888" cy="1042988"/>
          </a:xfrm>
        </p:spPr>
        <p:txBody>
          <a:bodyPr/>
          <a:lstStyle>
            <a:lvl1pPr marL="0" indent="0">
              <a:buNone/>
              <a:defRPr>
                <a:solidFill>
                  <a:schemeClr val="bg1"/>
                </a:solidFill>
              </a:defRPr>
            </a:lvl1pPr>
          </a:lstStyle>
          <a:p>
            <a:pPr lvl="0"/>
            <a:endParaRPr lang="en-US"/>
          </a:p>
        </p:txBody>
      </p:sp>
      <p:sp>
        <p:nvSpPr>
          <p:cNvPr id="9" name="Text Placeholder 8">
            <a:extLst>
              <a:ext uri="{FF2B5EF4-FFF2-40B4-BE49-F238E27FC236}">
                <a16:creationId xmlns:a16="http://schemas.microsoft.com/office/drawing/2014/main" id="{334732D9-2E8D-99CB-7261-F850A39F1EF6}"/>
              </a:ext>
            </a:extLst>
          </p:cNvPr>
          <p:cNvSpPr>
            <a:spLocks noGrp="1"/>
          </p:cNvSpPr>
          <p:nvPr>
            <p:ph type="body" sz="quarter" idx="13"/>
          </p:nvPr>
        </p:nvSpPr>
        <p:spPr>
          <a:xfrm>
            <a:off x="588662" y="2913983"/>
            <a:ext cx="9144000" cy="1555750"/>
          </a:xfrm>
        </p:spPr>
        <p:txBody>
          <a:bodyPr>
            <a:normAutofit/>
          </a:bodyPr>
          <a:lstStyle>
            <a:lvl1pPr marL="0" indent="0">
              <a:buNone/>
              <a:defRPr lang="en-US" sz="3600" b="1" dirty="0" smtClean="0">
                <a:solidFill>
                  <a:schemeClr val="accent2">
                    <a:lumMod val="75000"/>
                  </a:schemeClr>
                </a:solidFill>
                <a:latin typeface="+mj-lt"/>
              </a:defRPr>
            </a:lvl1pPr>
            <a:lvl2pPr>
              <a:defRPr lang="en-US" dirty="0" smtClean="0"/>
            </a:lvl2pPr>
            <a:lvl3pPr>
              <a:defRPr lang="en-US" dirty="0" smtClean="0"/>
            </a:lvl3pPr>
            <a:lvl4pPr>
              <a:defRPr lang="en-US" dirty="0" smtClean="0"/>
            </a:lvl4pPr>
            <a:lvl5pPr>
              <a:defRPr lang="en-US" dirty="0" smtClean="0"/>
            </a:lvl5pPr>
          </a:lstStyle>
          <a:p>
            <a:pPr lvl="0"/>
            <a:endParaRPr lang="en-US" dirty="0"/>
          </a:p>
        </p:txBody>
      </p:sp>
      <p:sp>
        <p:nvSpPr>
          <p:cNvPr id="4" name="Footer Placeholder 4">
            <a:extLst>
              <a:ext uri="{FF2B5EF4-FFF2-40B4-BE49-F238E27FC236}">
                <a16:creationId xmlns:a16="http://schemas.microsoft.com/office/drawing/2014/main" id="{D7E6B76B-E72E-8B80-E50F-42B50CC88814}"/>
              </a:ext>
            </a:extLst>
          </p:cNvPr>
          <p:cNvSpPr>
            <a:spLocks noGrp="1"/>
          </p:cNvSpPr>
          <p:nvPr>
            <p:ph type="ftr" sz="quarter" idx="11"/>
          </p:nvPr>
        </p:nvSpPr>
        <p:spPr>
          <a:xfrm>
            <a:off x="838200" y="6356350"/>
            <a:ext cx="4114800" cy="365125"/>
          </a:xfrm>
        </p:spPr>
        <p:txBody>
          <a:bodyPr/>
          <a:lstStyle>
            <a:lvl1pPr>
              <a:defRPr>
                <a:solidFill>
                  <a:schemeClr val="bg1"/>
                </a:solidFill>
              </a:defRPr>
            </a:lvl1pPr>
          </a:lstStyle>
          <a:p>
            <a:pPr algn="l"/>
            <a:r>
              <a:rPr lang="en-US"/>
              <a:t>© 2023 Freedman HealthCare, LLC</a:t>
            </a:r>
          </a:p>
        </p:txBody>
      </p:sp>
    </p:spTree>
    <p:extLst>
      <p:ext uri="{BB962C8B-B14F-4D97-AF65-F5344CB8AC3E}">
        <p14:creationId xmlns:p14="http://schemas.microsoft.com/office/powerpoint/2010/main" val="2405895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har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473935-518B-4167-8B95-1BC1958775A7}"/>
              </a:ext>
            </a:extLst>
          </p:cNvPr>
          <p:cNvSpPr>
            <a:spLocks noGrp="1"/>
          </p:cNvSpPr>
          <p:nvPr>
            <p:ph type="body" sz="quarter" idx="12" hasCustomPrompt="1"/>
          </p:nvPr>
        </p:nvSpPr>
        <p:spPr>
          <a:xfrm>
            <a:off x="349623" y="6556843"/>
            <a:ext cx="8238566" cy="215444"/>
          </a:xfrm>
          <a:prstGeom prst="rect">
            <a:avLst/>
          </a:prstGeom>
        </p:spPr>
        <p:txBody>
          <a:bodyPr anchor="b" anchorCtr="0">
            <a:noAutofit/>
          </a:bodyPr>
          <a:lstStyle>
            <a:lvl1pPr marL="0" indent="0" algn="l" defTabSz="914400" rtl="0" eaLnBrk="1" latinLnBrk="0" hangingPunct="1">
              <a:buNone/>
              <a:defRPr lang="en-US" sz="700" kern="1200" dirty="0" smtClean="0">
                <a:solidFill>
                  <a:schemeClr val="tx2">
                    <a:lumMod val="50000"/>
                  </a:schemeClr>
                </a:solidFill>
                <a:latin typeface="Franklin Gothic Book" panose="020B0503020102020204" pitchFamily="34" charset="0"/>
                <a:ea typeface="+mn-ea"/>
                <a:cs typeface="+mn-cs"/>
              </a:defRPr>
            </a:lvl1pPr>
            <a:lvl2pPr marL="0" indent="0" algn="l" defTabSz="914400" rtl="0" eaLnBrk="1" latinLnBrk="0" hangingPunct="1">
              <a:buNone/>
              <a:defRPr lang="en-US" sz="800" kern="1200" dirty="0" smtClean="0">
                <a:solidFill>
                  <a:schemeClr val="bg1">
                    <a:lumMod val="50000"/>
                  </a:schemeClr>
                </a:solidFill>
                <a:latin typeface="+mn-lt"/>
                <a:ea typeface="+mn-ea"/>
                <a:cs typeface="+mn-cs"/>
              </a:defRPr>
            </a:lvl2pPr>
            <a:lvl3pPr marL="0" indent="0" algn="l" defTabSz="914400" rtl="0" eaLnBrk="1" latinLnBrk="0" hangingPunct="1">
              <a:buNone/>
              <a:defRPr lang="en-US" sz="800" kern="1200" dirty="0" smtClean="0">
                <a:solidFill>
                  <a:schemeClr val="bg1">
                    <a:lumMod val="50000"/>
                  </a:schemeClr>
                </a:solidFill>
                <a:latin typeface="+mn-lt"/>
                <a:ea typeface="+mn-ea"/>
                <a:cs typeface="+mn-cs"/>
              </a:defRPr>
            </a:lvl3pPr>
            <a:lvl4pPr marL="0" indent="0" algn="l" defTabSz="914400" rtl="0" eaLnBrk="1" latinLnBrk="0" hangingPunct="1">
              <a:buNone/>
              <a:defRPr lang="en-US" sz="800" kern="1200" dirty="0" smtClean="0">
                <a:solidFill>
                  <a:schemeClr val="bg1">
                    <a:lumMod val="50000"/>
                  </a:schemeClr>
                </a:solidFill>
                <a:latin typeface="+mn-lt"/>
                <a:ea typeface="+mn-ea"/>
                <a:cs typeface="+mn-cs"/>
              </a:defRPr>
            </a:lvl4pPr>
            <a:lvl5pPr marL="0" indent="0" algn="l" defTabSz="914400" rtl="0" eaLnBrk="1" latinLnBrk="0" hangingPunct="1">
              <a:buNone/>
              <a:defRPr lang="en-US" sz="800" kern="1200" dirty="0">
                <a:solidFill>
                  <a:schemeClr val="bg1">
                    <a:lumMod val="50000"/>
                  </a:schemeClr>
                </a:solidFill>
                <a:latin typeface="+mn-lt"/>
                <a:ea typeface="+mn-ea"/>
                <a:cs typeface="+mn-cs"/>
              </a:defRPr>
            </a:lvl5pPr>
          </a:lstStyle>
          <a:p>
            <a:pPr lvl="0"/>
            <a:r>
              <a:rPr lang="en-US"/>
              <a:t>Sources and Notes</a:t>
            </a:r>
          </a:p>
        </p:txBody>
      </p:sp>
      <p:sp>
        <p:nvSpPr>
          <p:cNvPr id="2" name="Title 1">
            <a:extLst>
              <a:ext uri="{FF2B5EF4-FFF2-40B4-BE49-F238E27FC236}">
                <a16:creationId xmlns:a16="http://schemas.microsoft.com/office/drawing/2014/main" id="{4915B34F-92C1-4B49-9D84-22D749FD7DBF}"/>
              </a:ext>
            </a:extLst>
          </p:cNvPr>
          <p:cNvSpPr>
            <a:spLocks noGrp="1"/>
          </p:cNvSpPr>
          <p:nvPr>
            <p:ph type="title"/>
          </p:nvPr>
        </p:nvSpPr>
        <p:spPr/>
        <p:txBody>
          <a:bodyPr/>
          <a:lstStyle>
            <a:lvl1pPr algn="l">
              <a:defRPr/>
            </a:lvl1pPr>
          </a:lstStyle>
          <a:p>
            <a:r>
              <a:rPr lang="en-US"/>
              <a:t>Click to edit Master title style</a:t>
            </a:r>
          </a:p>
        </p:txBody>
      </p:sp>
      <p:sp>
        <p:nvSpPr>
          <p:cNvPr id="6" name="Text Placeholder 5">
            <a:extLst>
              <a:ext uri="{FF2B5EF4-FFF2-40B4-BE49-F238E27FC236}">
                <a16:creationId xmlns:a16="http://schemas.microsoft.com/office/drawing/2014/main" id="{CEED9531-34B6-420A-B7B7-C5B21DBEEAB2}"/>
              </a:ext>
            </a:extLst>
          </p:cNvPr>
          <p:cNvSpPr>
            <a:spLocks noGrp="1"/>
          </p:cNvSpPr>
          <p:nvPr>
            <p:ph type="body" sz="quarter" idx="13"/>
          </p:nvPr>
        </p:nvSpPr>
        <p:spPr>
          <a:xfrm>
            <a:off x="376705" y="1166071"/>
            <a:ext cx="8112872" cy="366712"/>
          </a:xfrm>
          <a:prstGeom prst="rect">
            <a:avLst/>
          </a:prstGeom>
        </p:spPr>
        <p:txBody>
          <a:bodyPr/>
          <a:lstStyle>
            <a:lvl1pPr marL="0" indent="0">
              <a:buNone/>
              <a:defRPr sz="1400" i="1">
                <a:solidFill>
                  <a:schemeClr val="tx2">
                    <a:lumMod val="50000"/>
                  </a:schemeClr>
                </a:solidFill>
                <a:latin typeface="Franklin Gothic Book" panose="020B0503020102020204" pitchFamily="34" charset="0"/>
              </a:defRPr>
            </a:lvl1pPr>
            <a:lvl2pPr marL="457200" indent="0">
              <a:buNone/>
              <a:defRPr i="1">
                <a:solidFill>
                  <a:schemeClr val="tx2">
                    <a:lumMod val="75000"/>
                  </a:schemeClr>
                </a:solidFill>
                <a:latin typeface="Franklin Gothic Book" panose="020B0503020102020204" pitchFamily="34" charset="0"/>
              </a:defRPr>
            </a:lvl2pPr>
            <a:lvl3pPr marL="914400" indent="0">
              <a:buNone/>
              <a:defRPr i="1">
                <a:solidFill>
                  <a:schemeClr val="tx2">
                    <a:lumMod val="75000"/>
                  </a:schemeClr>
                </a:solidFill>
                <a:latin typeface="Franklin Gothic Book" panose="020B0503020102020204" pitchFamily="34" charset="0"/>
              </a:defRPr>
            </a:lvl3pPr>
            <a:lvl4pPr marL="1371600" indent="0">
              <a:buNone/>
              <a:defRPr i="1">
                <a:solidFill>
                  <a:schemeClr val="tx2">
                    <a:lumMod val="75000"/>
                  </a:schemeClr>
                </a:solidFill>
                <a:latin typeface="Franklin Gothic Book" panose="020B0503020102020204" pitchFamily="34" charset="0"/>
              </a:defRPr>
            </a:lvl4pPr>
            <a:lvl5pPr marL="1828800" indent="0">
              <a:buNone/>
              <a:defRPr i="1">
                <a:solidFill>
                  <a:schemeClr val="tx2">
                    <a:lumMod val="75000"/>
                  </a:schemeClr>
                </a:solidFill>
                <a:latin typeface="Franklin Gothic Book" panose="020B0503020102020204" pitchFamily="34" charset="0"/>
              </a:defRPr>
            </a:lvl5pPr>
          </a:lstStyle>
          <a:p>
            <a:pPr lvl="0"/>
            <a:r>
              <a:rPr lang="en-US"/>
              <a:t>Click to edit Master text styles</a:t>
            </a:r>
          </a:p>
        </p:txBody>
      </p:sp>
      <p:cxnSp>
        <p:nvCxnSpPr>
          <p:cNvPr id="5" name="Straight Connector 4">
            <a:extLst>
              <a:ext uri="{FF2B5EF4-FFF2-40B4-BE49-F238E27FC236}">
                <a16:creationId xmlns:a16="http://schemas.microsoft.com/office/drawing/2014/main" id="{984291DB-EEED-58E0-2447-9EC58B38F3B0}"/>
              </a:ext>
            </a:extLst>
          </p:cNvPr>
          <p:cNvCxnSpPr>
            <a:cxnSpLocks/>
          </p:cNvCxnSpPr>
          <p:nvPr userDrawn="1"/>
        </p:nvCxnSpPr>
        <p:spPr>
          <a:xfrm>
            <a:off x="9002822" y="1304925"/>
            <a:ext cx="0" cy="523875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5">
            <a:extLst>
              <a:ext uri="{FF2B5EF4-FFF2-40B4-BE49-F238E27FC236}">
                <a16:creationId xmlns:a16="http://schemas.microsoft.com/office/drawing/2014/main" id="{F8EA393F-9C49-4961-5900-C212D7992877}"/>
              </a:ext>
            </a:extLst>
          </p:cNvPr>
          <p:cNvSpPr>
            <a:spLocks noGrp="1"/>
          </p:cNvSpPr>
          <p:nvPr>
            <p:ph type="body" sz="quarter" idx="14"/>
          </p:nvPr>
        </p:nvSpPr>
        <p:spPr>
          <a:xfrm>
            <a:off x="9152835" y="1171575"/>
            <a:ext cx="2738782" cy="5289550"/>
          </a:xfrm>
          <a:prstGeom prst="rect">
            <a:avLst/>
          </a:prstGeom>
        </p:spPr>
        <p:txBody>
          <a:bodyPr/>
          <a:lstStyle>
            <a:lvl1pPr marL="230188" indent="-230188">
              <a:lnSpc>
                <a:spcPct val="110000"/>
              </a:lnSpc>
              <a:spcBef>
                <a:spcPts val="600"/>
              </a:spcBef>
              <a:buFontTx/>
              <a:buBlip>
                <a:blip r:embed="rId2"/>
              </a:buBlip>
              <a:defRPr sz="1400">
                <a:solidFill>
                  <a:schemeClr val="accent1">
                    <a:lumMod val="75000"/>
                  </a:schemeClr>
                </a:solidFill>
              </a:defRPr>
            </a:lvl1pPr>
            <a:lvl2pPr marL="512763" indent="-228600">
              <a:lnSpc>
                <a:spcPct val="110000"/>
              </a:lnSpc>
              <a:spcBef>
                <a:spcPts val="600"/>
              </a:spcBef>
              <a:defRPr sz="1400">
                <a:solidFill>
                  <a:schemeClr val="accent1">
                    <a:lumMod val="75000"/>
                  </a:schemeClr>
                </a:solidFill>
              </a:defRPr>
            </a:lvl2pPr>
            <a:lvl3pPr marL="800100" indent="-228600">
              <a:lnSpc>
                <a:spcPct val="110000"/>
              </a:lnSpc>
              <a:spcBef>
                <a:spcPts val="600"/>
              </a:spcBef>
              <a:buFont typeface="Arial" panose="020B0604020202020204" pitchFamily="34" charset="0"/>
              <a:buChar char="▪"/>
              <a:defRPr sz="1400">
                <a:solidFill>
                  <a:schemeClr val="accent1">
                    <a:lumMod val="75000"/>
                  </a:schemeClr>
                </a:solidFill>
              </a:defRPr>
            </a:lvl3pPr>
            <a:lvl4pPr marL="1087438" indent="-225425">
              <a:lnSpc>
                <a:spcPct val="110000"/>
              </a:lnSpc>
              <a:spcBef>
                <a:spcPts val="600"/>
              </a:spcBef>
              <a:buFont typeface="Franklin Gothic Book" panose="020B0503020102020204" pitchFamily="34" charset="0"/>
              <a:buChar char="–"/>
              <a:defRPr sz="1400">
                <a:solidFill>
                  <a:schemeClr val="accent1">
                    <a:lumMod val="75000"/>
                  </a:schemeClr>
                </a:solidFill>
              </a:defRPr>
            </a:lvl4pPr>
            <a:lvl5pPr marL="1316038" indent="-228600">
              <a:lnSpc>
                <a:spcPct val="110000"/>
              </a:lnSpc>
              <a:spcBef>
                <a:spcPts val="600"/>
              </a:spcBef>
              <a:buFont typeface="Arial" panose="020B0604020202020204" pitchFamily="34" charset="0"/>
              <a:buChar char="▫"/>
              <a:defRPr sz="1400">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701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900D9-C0E9-4125-94C3-18C242285B92}"/>
              </a:ext>
            </a:extLst>
          </p:cNvPr>
          <p:cNvSpPr/>
          <p:nvPr/>
        </p:nvSpPr>
        <p:spPr>
          <a:xfrm>
            <a:off x="0" y="215900"/>
            <a:ext cx="1219200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Rectangle 3">
            <a:extLst>
              <a:ext uri="{FF2B5EF4-FFF2-40B4-BE49-F238E27FC236}">
                <a16:creationId xmlns:a16="http://schemas.microsoft.com/office/drawing/2014/main" id="{5D9B6B98-314E-487B-A50C-D8C81D298CF0}"/>
              </a:ext>
            </a:extLst>
          </p:cNvPr>
          <p:cNvSpPr/>
          <p:nvPr/>
        </p:nvSpPr>
        <p:spPr>
          <a:xfrm>
            <a:off x="0" y="203200"/>
            <a:ext cx="12192000" cy="92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D37E6E61-2406-4414-B226-7F311C0B42C1}"/>
              </a:ext>
            </a:extLst>
          </p:cNvPr>
          <p:cNvSpPr>
            <a:spLocks noGrp="1"/>
          </p:cNvSpPr>
          <p:nvPr>
            <p:ph type="title"/>
          </p:nvPr>
        </p:nvSpPr>
        <p:spPr>
          <a:noFill/>
        </p:spPr>
        <p:txBody>
          <a:bodyPr wrap="square"/>
          <a:lstStyle/>
          <a:p>
            <a:r>
              <a:rPr lang="en-US"/>
              <a:t>Click to edit Master title style</a:t>
            </a:r>
          </a:p>
        </p:txBody>
      </p:sp>
      <p:sp>
        <p:nvSpPr>
          <p:cNvPr id="3" name="Content Placeholder 2">
            <a:extLst>
              <a:ext uri="{FF2B5EF4-FFF2-40B4-BE49-F238E27FC236}">
                <a16:creationId xmlns:a16="http://schemas.microsoft.com/office/drawing/2014/main" id="{7BCFDBFE-30B6-48F2-9354-CDD8770E3942}"/>
              </a:ext>
            </a:extLst>
          </p:cNvPr>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B22E77F3-B12A-4A82-89B6-59CC9293B645}"/>
              </a:ext>
            </a:extLst>
          </p:cNvPr>
          <p:cNvSpPr>
            <a:spLocks noGrp="1"/>
          </p:cNvSpPr>
          <p:nvPr>
            <p:ph type="body" sz="quarter" idx="13" hasCustomPrompt="1"/>
          </p:nvPr>
        </p:nvSpPr>
        <p:spPr>
          <a:xfrm>
            <a:off x="329184" y="6382183"/>
            <a:ext cx="10970875" cy="365126"/>
          </a:xfrm>
        </p:spPr>
        <p:txBody>
          <a:bodyPr anchor="b">
            <a:noAutofit/>
          </a:bodyPr>
          <a:lstStyle>
            <a:lvl1pPr marL="0">
              <a:lnSpc>
                <a:spcPct val="100000"/>
              </a:lnSpc>
              <a:spcBef>
                <a:spcPts val="0"/>
              </a:spcBef>
              <a:spcAft>
                <a:spcPts val="0"/>
              </a:spcAft>
              <a:buNone/>
              <a:defRPr sz="900">
                <a:solidFill>
                  <a:schemeClr val="tx2">
                    <a:lumMod val="50000"/>
                  </a:schemeClr>
                </a:solidFill>
              </a:defRPr>
            </a:lvl1pPr>
            <a:lvl2pPr>
              <a:buNone/>
              <a:defRPr/>
            </a:lvl2pPr>
            <a:lvl3pPr>
              <a:buNone/>
              <a:defRPr/>
            </a:lvl3pPr>
            <a:lvl4pPr>
              <a:buNone/>
              <a:defRPr/>
            </a:lvl4pPr>
            <a:lvl5pPr>
              <a:buNone/>
              <a:defRPr/>
            </a:lvl5pPr>
          </a:lstStyle>
          <a:p>
            <a:pPr lvl="0"/>
            <a:r>
              <a:rPr lang="en-US"/>
              <a:t>Source:</a:t>
            </a:r>
          </a:p>
        </p:txBody>
      </p:sp>
      <p:sp>
        <p:nvSpPr>
          <p:cNvPr id="10" name="Slide Number Placeholder 5">
            <a:extLst>
              <a:ext uri="{FF2B5EF4-FFF2-40B4-BE49-F238E27FC236}">
                <a16:creationId xmlns:a16="http://schemas.microsoft.com/office/drawing/2014/main" id="{568BADD1-7742-4F5C-8351-6EE14D6DD648}"/>
              </a:ext>
              <a:ext uri="{C183D7F6-B498-43B3-948B-1728B52AA6E4}">
                <adec:decorative xmlns:adec="http://schemas.microsoft.com/office/drawing/2017/decorative" val="1"/>
              </a:ext>
            </a:extLst>
          </p:cNvPr>
          <p:cNvSpPr>
            <a:spLocks noGrp="1"/>
          </p:cNvSpPr>
          <p:nvPr>
            <p:ph type="sldNum" sz="quarter" idx="4"/>
          </p:nvPr>
        </p:nvSpPr>
        <p:spPr>
          <a:xfrm>
            <a:off x="11473354" y="6410426"/>
            <a:ext cx="519844" cy="347660"/>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B45ABE-12D6-4644-9C39-CE3E6BA3FBDF}"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pic>
        <p:nvPicPr>
          <p:cNvPr id="13" name="Graphic 12">
            <a:extLst>
              <a:ext uri="{FF2B5EF4-FFF2-40B4-BE49-F238E27FC236}">
                <a16:creationId xmlns:a16="http://schemas.microsoft.com/office/drawing/2014/main" id="{E40A5F15-316D-4A44-8887-9D0D1CE6B54A}"/>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036808" y="538601"/>
            <a:ext cx="822960" cy="354011"/>
          </a:xfrm>
          <a:prstGeom prst="rect">
            <a:avLst/>
          </a:prstGeom>
        </p:spPr>
      </p:pic>
    </p:spTree>
    <p:extLst>
      <p:ext uri="{BB962C8B-B14F-4D97-AF65-F5344CB8AC3E}">
        <p14:creationId xmlns:p14="http://schemas.microsoft.com/office/powerpoint/2010/main" val="3422657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har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C900D9-C0E9-4125-94C3-18C242285B92}"/>
              </a:ext>
            </a:extLst>
          </p:cNvPr>
          <p:cNvSpPr/>
          <p:nvPr/>
        </p:nvSpPr>
        <p:spPr>
          <a:xfrm>
            <a:off x="0" y="215900"/>
            <a:ext cx="12192000"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Rectangle 3">
            <a:extLst>
              <a:ext uri="{FF2B5EF4-FFF2-40B4-BE49-F238E27FC236}">
                <a16:creationId xmlns:a16="http://schemas.microsoft.com/office/drawing/2014/main" id="{5D9B6B98-314E-487B-A50C-D8C81D298CF0}"/>
              </a:ext>
            </a:extLst>
          </p:cNvPr>
          <p:cNvSpPr/>
          <p:nvPr/>
        </p:nvSpPr>
        <p:spPr>
          <a:xfrm>
            <a:off x="0" y="203200"/>
            <a:ext cx="12192000" cy="927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D37E6E61-2406-4414-B226-7F311C0B42C1}"/>
              </a:ext>
            </a:extLst>
          </p:cNvPr>
          <p:cNvSpPr>
            <a:spLocks noGrp="1"/>
          </p:cNvSpPr>
          <p:nvPr>
            <p:ph type="title"/>
          </p:nvPr>
        </p:nvSpPr>
        <p:spPr>
          <a:noFill/>
        </p:spPr>
        <p:txBody>
          <a:bodyPr wrap="square"/>
          <a:lstStyle/>
          <a:p>
            <a:r>
              <a:rPr lang="en-US"/>
              <a:t>Click to edit Master title style</a:t>
            </a:r>
          </a:p>
        </p:txBody>
      </p:sp>
      <p:sp>
        <p:nvSpPr>
          <p:cNvPr id="10" name="Slide Number Placeholder 5">
            <a:extLst>
              <a:ext uri="{FF2B5EF4-FFF2-40B4-BE49-F238E27FC236}">
                <a16:creationId xmlns:a16="http://schemas.microsoft.com/office/drawing/2014/main" id="{568BADD1-7742-4F5C-8351-6EE14D6DD648}"/>
              </a:ext>
            </a:extLst>
          </p:cNvPr>
          <p:cNvSpPr>
            <a:spLocks noGrp="1"/>
          </p:cNvSpPr>
          <p:nvPr>
            <p:ph type="sldNum" sz="quarter" idx="4"/>
          </p:nvPr>
        </p:nvSpPr>
        <p:spPr>
          <a:xfrm>
            <a:off x="11473354" y="6410426"/>
            <a:ext cx="519844" cy="347660"/>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B45ABE-12D6-4644-9C39-CE3E6BA3FBDF}"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8" name="Text Placeholder 2">
            <a:extLst>
              <a:ext uri="{FF2B5EF4-FFF2-40B4-BE49-F238E27FC236}">
                <a16:creationId xmlns:a16="http://schemas.microsoft.com/office/drawing/2014/main" id="{626DEED6-50B8-42BB-A0F3-08CD563198DA}"/>
              </a:ext>
            </a:extLst>
          </p:cNvPr>
          <p:cNvSpPr>
            <a:spLocks noGrp="1"/>
          </p:cNvSpPr>
          <p:nvPr>
            <p:ph type="body" sz="quarter" idx="14"/>
          </p:nvPr>
        </p:nvSpPr>
        <p:spPr>
          <a:xfrm>
            <a:off x="386298" y="1301574"/>
            <a:ext cx="11337000" cy="310850"/>
          </a:xfrm>
        </p:spPr>
        <p:txBody>
          <a:bodyPr>
            <a:noAutofit/>
          </a:bodyPr>
          <a:lstStyle>
            <a:lvl1pPr marL="0" indent="0">
              <a:buFont typeface="Arial" panose="020B0604020202020204" pitchFamily="34" charset="0"/>
              <a:buNone/>
              <a:defRPr sz="1400" i="1">
                <a:solidFill>
                  <a:schemeClr val="tx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2" name="Text Placeholder 8">
            <a:extLst>
              <a:ext uri="{FF2B5EF4-FFF2-40B4-BE49-F238E27FC236}">
                <a16:creationId xmlns:a16="http://schemas.microsoft.com/office/drawing/2014/main" id="{BC4E7208-DADC-4AA5-94FD-1D2130C907F7}"/>
              </a:ext>
            </a:extLst>
          </p:cNvPr>
          <p:cNvSpPr>
            <a:spLocks noGrp="1"/>
          </p:cNvSpPr>
          <p:nvPr>
            <p:ph type="body" sz="quarter" idx="13" hasCustomPrompt="1"/>
          </p:nvPr>
        </p:nvSpPr>
        <p:spPr>
          <a:xfrm>
            <a:off x="458724" y="6382183"/>
            <a:ext cx="10841335" cy="365126"/>
          </a:xfrm>
        </p:spPr>
        <p:txBody>
          <a:bodyPr anchor="b">
            <a:noAutofit/>
          </a:bodyPr>
          <a:lstStyle>
            <a:lvl1pPr marL="0">
              <a:lnSpc>
                <a:spcPct val="100000"/>
              </a:lnSpc>
              <a:spcBef>
                <a:spcPts val="0"/>
              </a:spcBef>
              <a:spcAft>
                <a:spcPts val="0"/>
              </a:spcAft>
              <a:buNone/>
              <a:defRPr sz="900">
                <a:solidFill>
                  <a:schemeClr val="tx2">
                    <a:lumMod val="50000"/>
                  </a:schemeClr>
                </a:solidFill>
              </a:defRPr>
            </a:lvl1pPr>
            <a:lvl2pPr>
              <a:buNone/>
              <a:defRPr/>
            </a:lvl2pPr>
            <a:lvl3pPr>
              <a:buNone/>
              <a:defRPr/>
            </a:lvl3pPr>
            <a:lvl4pPr>
              <a:buNone/>
              <a:defRPr/>
            </a:lvl4pPr>
            <a:lvl5pPr>
              <a:buNone/>
              <a:defRPr/>
            </a:lvl5pPr>
          </a:lstStyle>
          <a:p>
            <a:pPr lvl="0"/>
            <a:r>
              <a:rPr lang="en-US"/>
              <a:t>Source:</a:t>
            </a:r>
          </a:p>
        </p:txBody>
      </p:sp>
      <p:pic>
        <p:nvPicPr>
          <p:cNvPr id="13" name="Graphic 12">
            <a:extLst>
              <a:ext uri="{FF2B5EF4-FFF2-40B4-BE49-F238E27FC236}">
                <a16:creationId xmlns:a16="http://schemas.microsoft.com/office/drawing/2014/main" id="{6F0EA908-9203-4E4C-82F5-5ECF11F75CC0}"/>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036808" y="538601"/>
            <a:ext cx="822960" cy="354011"/>
          </a:xfrm>
          <a:prstGeom prst="rect">
            <a:avLst/>
          </a:prstGeom>
        </p:spPr>
      </p:pic>
      <p:sp>
        <p:nvSpPr>
          <p:cNvPr id="6" name="Chart Placeholder 5">
            <a:extLst>
              <a:ext uri="{FF2B5EF4-FFF2-40B4-BE49-F238E27FC236}">
                <a16:creationId xmlns:a16="http://schemas.microsoft.com/office/drawing/2014/main" id="{02011F25-5D9C-4F47-B9FC-0981ADEC4820}"/>
              </a:ext>
            </a:extLst>
          </p:cNvPr>
          <p:cNvSpPr>
            <a:spLocks noGrp="1"/>
          </p:cNvSpPr>
          <p:nvPr>
            <p:ph type="chart" sz="quarter" idx="15"/>
          </p:nvPr>
        </p:nvSpPr>
        <p:spPr>
          <a:xfrm>
            <a:off x="457200" y="1725613"/>
            <a:ext cx="11256963" cy="4519612"/>
          </a:xfrm>
        </p:spPr>
        <p:txBody>
          <a:bodyPr/>
          <a:lstStyle/>
          <a:p>
            <a:r>
              <a:rPr lang="en-US"/>
              <a:t>Click icon to add chart</a:t>
            </a:r>
          </a:p>
        </p:txBody>
      </p:sp>
    </p:spTree>
    <p:extLst>
      <p:ext uri="{BB962C8B-B14F-4D97-AF65-F5344CB8AC3E}">
        <p14:creationId xmlns:p14="http://schemas.microsoft.com/office/powerpoint/2010/main" val="1820656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D5524-DFCE-4573-AFDA-0809B0DBB2BF}"/>
              </a:ext>
            </a:extLst>
          </p:cNvPr>
          <p:cNvSpPr/>
          <p:nvPr userDrawn="1"/>
        </p:nvSpPr>
        <p:spPr>
          <a:xfrm>
            <a:off x="0" y="-1"/>
            <a:ext cx="12192000" cy="5710687"/>
          </a:xfrm>
          <a:prstGeom prst="rect">
            <a:avLst/>
          </a:prstGeom>
          <a:solidFill>
            <a:srgbClr val="E6EC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6">
            <a:extLst>
              <a:ext uri="{FF2B5EF4-FFF2-40B4-BE49-F238E27FC236}">
                <a16:creationId xmlns:a16="http://schemas.microsoft.com/office/drawing/2014/main" id="{B5EF0687-A516-48DA-BDC1-B34F9065B35C}"/>
              </a:ext>
            </a:extLst>
          </p:cNvPr>
          <p:cNvSpPr>
            <a:spLocks noGrp="1"/>
          </p:cNvSpPr>
          <p:nvPr>
            <p:ph type="body" sz="quarter" idx="14" hasCustomPrompt="1"/>
          </p:nvPr>
        </p:nvSpPr>
        <p:spPr>
          <a:xfrm>
            <a:off x="1828800" y="1757081"/>
            <a:ext cx="8534400" cy="2043954"/>
          </a:xfrm>
          <a:prstGeom prst="rect">
            <a:avLst/>
          </a:prstGeom>
        </p:spPr>
        <p:txBody>
          <a:bodyPr/>
          <a:lstStyle>
            <a:lvl1pPr marL="0" indent="0" algn="ctr">
              <a:buNone/>
              <a:defRPr sz="4400" b="0" baseline="0">
                <a:solidFill>
                  <a:schemeClr val="accent1">
                    <a:lumMod val="75000"/>
                  </a:schemeClr>
                </a:solidFill>
                <a:latin typeface="Franklin Gothic Demi Cond" panose="020B0706030402020204" pitchFamily="34" charset="0"/>
              </a:defRPr>
            </a:lvl1pPr>
          </a:lstStyle>
          <a:p>
            <a:pPr lvl="0"/>
            <a:r>
              <a:rPr lang="en-US"/>
              <a:t>Title here</a:t>
            </a:r>
          </a:p>
        </p:txBody>
      </p:sp>
      <p:sp>
        <p:nvSpPr>
          <p:cNvPr id="11" name="Text Placeholder 6">
            <a:extLst>
              <a:ext uri="{FF2B5EF4-FFF2-40B4-BE49-F238E27FC236}">
                <a16:creationId xmlns:a16="http://schemas.microsoft.com/office/drawing/2014/main" id="{9D0805E3-232C-4518-9E09-D460E1053255}"/>
              </a:ext>
            </a:extLst>
          </p:cNvPr>
          <p:cNvSpPr>
            <a:spLocks noGrp="1"/>
          </p:cNvSpPr>
          <p:nvPr>
            <p:ph type="body" sz="quarter" idx="11" hasCustomPrompt="1"/>
          </p:nvPr>
        </p:nvSpPr>
        <p:spPr>
          <a:xfrm>
            <a:off x="1828800" y="4186518"/>
            <a:ext cx="8534400" cy="918882"/>
          </a:xfrm>
          <a:prstGeom prst="rect">
            <a:avLst/>
          </a:prstGeom>
        </p:spPr>
        <p:txBody>
          <a:bodyPr/>
          <a:lstStyle>
            <a:lvl1pPr marL="0" indent="0" algn="ctr">
              <a:buNone/>
              <a:defRPr sz="2000" b="0" baseline="0">
                <a:solidFill>
                  <a:schemeClr val="accent1">
                    <a:lumMod val="75000"/>
                  </a:schemeClr>
                </a:solidFill>
                <a:latin typeface="Franklin Gothic Book" panose="020B0503020102020204" pitchFamily="34" charset="0"/>
              </a:defRPr>
            </a:lvl1pPr>
          </a:lstStyle>
          <a:p>
            <a:pPr lvl="0"/>
            <a:r>
              <a:rPr lang="en-US"/>
              <a:t>Date here</a:t>
            </a:r>
          </a:p>
        </p:txBody>
      </p:sp>
      <p:cxnSp>
        <p:nvCxnSpPr>
          <p:cNvPr id="12" name="Straight Connector 11">
            <a:extLst>
              <a:ext uri="{FF2B5EF4-FFF2-40B4-BE49-F238E27FC236}">
                <a16:creationId xmlns:a16="http://schemas.microsoft.com/office/drawing/2014/main" id="{ACB95A23-7201-440E-9D32-7FFCDCD88413}"/>
              </a:ext>
            </a:extLst>
          </p:cNvPr>
          <p:cNvCxnSpPr>
            <a:cxnSpLocks/>
          </p:cNvCxnSpPr>
          <p:nvPr userDrawn="1"/>
        </p:nvCxnSpPr>
        <p:spPr>
          <a:xfrm>
            <a:off x="-11501" y="5729382"/>
            <a:ext cx="3060192"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DE1EBA-8AF4-449D-AB9D-2457C711837F}"/>
              </a:ext>
            </a:extLst>
          </p:cNvPr>
          <p:cNvCxnSpPr>
            <a:cxnSpLocks/>
          </p:cNvCxnSpPr>
          <p:nvPr userDrawn="1"/>
        </p:nvCxnSpPr>
        <p:spPr>
          <a:xfrm>
            <a:off x="3036499" y="5729382"/>
            <a:ext cx="3060192"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D88BC8-64E2-4237-B777-B3EC1360953B}"/>
              </a:ext>
            </a:extLst>
          </p:cNvPr>
          <p:cNvCxnSpPr>
            <a:cxnSpLocks/>
          </p:cNvCxnSpPr>
          <p:nvPr userDrawn="1"/>
        </p:nvCxnSpPr>
        <p:spPr>
          <a:xfrm>
            <a:off x="6084499" y="5729382"/>
            <a:ext cx="3060192" cy="0"/>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C55A8B2-B11D-4DAD-B61E-487E641ACFC8}"/>
              </a:ext>
            </a:extLst>
          </p:cNvPr>
          <p:cNvCxnSpPr>
            <a:cxnSpLocks/>
          </p:cNvCxnSpPr>
          <p:nvPr userDrawn="1"/>
        </p:nvCxnSpPr>
        <p:spPr>
          <a:xfrm>
            <a:off x="9132499" y="5729382"/>
            <a:ext cx="3060192" cy="0"/>
          </a:xfrm>
          <a:prstGeom prst="line">
            <a:avLst/>
          </a:prstGeom>
          <a:ln w="412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FE8E959-950A-4B2D-AB95-6DA0A738BD5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59151" y="5917756"/>
            <a:ext cx="2873698" cy="739279"/>
          </a:xfrm>
          <a:prstGeom prst="rect">
            <a:avLst/>
          </a:prstGeom>
        </p:spPr>
      </p:pic>
    </p:spTree>
    <p:extLst>
      <p:ext uri="{BB962C8B-B14F-4D97-AF65-F5344CB8AC3E}">
        <p14:creationId xmlns:p14="http://schemas.microsoft.com/office/powerpoint/2010/main" val="251402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a:p>
        </p:txBody>
      </p:sp>
      <p:sp>
        <p:nvSpPr>
          <p:cNvPr id="7" name="Title 15"/>
          <p:cNvSpPr>
            <a:spLocks noGrp="1"/>
          </p:cNvSpPr>
          <p:nvPr>
            <p:ph type="title" hasCustomPrompt="1"/>
          </p:nvPr>
        </p:nvSpPr>
        <p:spPr>
          <a:xfrm>
            <a:off x="604780" y="425001"/>
            <a:ext cx="10898107" cy="611449"/>
          </a:xfrm>
        </p:spPr>
        <p:txBody>
          <a:bodyPr anchor="b">
            <a:noAutofit/>
          </a:bodyPr>
          <a:lstStyle>
            <a:lvl1pPr>
              <a:defRPr sz="4800">
                <a:latin typeface="+mj-lt"/>
              </a:defRPr>
            </a:lvl1pPr>
          </a:lstStyle>
          <a:p>
            <a:r>
              <a:rPr lang="en-US"/>
              <a:t>Slide Title Here</a:t>
            </a:r>
          </a:p>
        </p:txBody>
      </p:sp>
      <p:sp>
        <p:nvSpPr>
          <p:cNvPr id="9" name="Text Placeholder 3"/>
          <p:cNvSpPr>
            <a:spLocks noGrp="1"/>
          </p:cNvSpPr>
          <p:nvPr>
            <p:ph type="body" sz="quarter" idx="15" hasCustomPrompt="1"/>
          </p:nvPr>
        </p:nvSpPr>
        <p:spPr>
          <a:xfrm>
            <a:off x="609603" y="927654"/>
            <a:ext cx="10893285" cy="446529"/>
          </a:xfrm>
          <a:prstGeom prst="rect">
            <a:avLst/>
          </a:prstGeom>
        </p:spPr>
        <p:txBody>
          <a:bodyPr>
            <a:noAutofit/>
          </a:bodyPr>
          <a:lstStyle>
            <a:lvl1pPr marL="0" indent="0">
              <a:lnSpc>
                <a:spcPct val="100000"/>
              </a:lnSpc>
              <a:buNone/>
              <a:defRPr sz="240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a:t>Optional Subhead here</a:t>
            </a:r>
          </a:p>
        </p:txBody>
      </p:sp>
      <p:sp>
        <p:nvSpPr>
          <p:cNvPr id="11" name="Text Placeholder 3"/>
          <p:cNvSpPr>
            <a:spLocks noGrp="1"/>
          </p:cNvSpPr>
          <p:nvPr>
            <p:ph idx="1"/>
          </p:nvPr>
        </p:nvSpPr>
        <p:spPr>
          <a:xfrm>
            <a:off x="612911" y="1868556"/>
            <a:ext cx="10850220" cy="390939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792326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panose="020B0604020202090204"/>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panose="020B0604020202090204"/>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panose="020B0604020202090204"/>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panose="020B0604020202090204"/>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panose="020B0604020202090204"/>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panose="020B0604020202090204"/>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panose="020B0604020202090204"/>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panose="020B0604020202090204"/>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panose="020B0604020202090204"/>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8F60D66-4791-4A84-BA19-61285780C1EF}" type="slidenum">
              <a:rPr lang="en-US" altLang="en-US"/>
              <a:pPr/>
              <a:t>‹#›</a:t>
            </a:fld>
            <a:endParaRPr lang="en-US" altLang="en-US"/>
          </a:p>
        </p:txBody>
      </p:sp>
    </p:spTree>
    <p:extLst>
      <p:ext uri="{BB962C8B-B14F-4D97-AF65-F5344CB8AC3E}">
        <p14:creationId xmlns:p14="http://schemas.microsoft.com/office/powerpoint/2010/main" val="915516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6F9FC"/>
            </a:gs>
            <a:gs pos="74000">
              <a:srgbClr val="B3D1EC"/>
            </a:gs>
            <a:gs pos="83000">
              <a:srgbClr val="B3D1EC"/>
            </a:gs>
            <a:gs pos="100000">
              <a:srgbClr val="CCE0F2"/>
            </a:gs>
          </a:gsLst>
          <a:lin ang="5400000" scaled="0"/>
        </a:gra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90204"/>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panose="020B0604020202090204"/>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panose="020B0604020202090204"/>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 id="2147483657" r:id="rId7"/>
    <p:sldLayoutId id="2147483658" r:id="rId8"/>
    <p:sldLayoutId id="2147483659" r:id="rId9"/>
    <p:sldLayoutId id="2147483662" r:id="rId10"/>
    <p:sldLayoutId id="2147483663" r:id="rId11"/>
    <p:sldLayoutId id="2147483664" r:id="rId12"/>
    <p:sldLayoutId id="2147483665" r:id="rId13"/>
    <p:sldLayoutId id="2147483669" r:id="rId14"/>
    <p:sldLayoutId id="2147483670" r:id="rId15"/>
    <p:sldLayoutId id="2147483672" r:id="rId16"/>
    <p:sldLayoutId id="2147483673" r:id="rId17"/>
    <p:sldLayoutId id="214748367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8" Type="http://schemas.openxmlformats.org/officeDocument/2006/relationships/hyperlink" Target="https://www2.gov.bc.ca/gov/content/health/practitioner-professional-resources/msp/physicians/longitudinal-family-physician-lfp-payment-model" TargetMode="External"/><Relationship Id="rId3" Type="http://schemas.openxmlformats.org/officeDocument/2006/relationships/hyperlink" Target="https://www.wbur.org/commonhealth/2020/06/11/mass-health-care-providers-close-coronavirus" TargetMode="External"/><Relationship Id="rId7" Type="http://schemas.openxmlformats.org/officeDocument/2006/relationships/hyperlink" Target="https://www.canada.ca/en/health-canada/news/2023/04/government-of-canada-highlights-budget-investments-to-strengthen-public-health-care-and-support-health-workers.html"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s://www.news-medical.net/news/20240521/More-than-1-in-5-Canadians-lack-access-to-primary-care-research-finds.aspx" TargetMode="External"/><Relationship Id="rId11" Type="http://schemas.openxmlformats.org/officeDocument/2006/relationships/hyperlink" Target="https://www.mckinsey.com/industries/healthcare/our-insights/german-healthcare-in-the-postpandemic-era-physician-insights" TargetMode="External"/><Relationship Id="rId5" Type="http://schemas.openxmlformats.org/officeDocument/2006/relationships/hyperlink" Target="https://asia.nikkei.com/Business/Health-Care/Japan-plans-subscription-model-to-promote-primary-care" TargetMode="External"/><Relationship Id="rId10" Type="http://schemas.openxmlformats.org/officeDocument/2006/relationships/hyperlink" Target="https://health.ec.europa.eu/system/files/2021-12/2021_chp_de_english.pdf" TargetMode="External"/><Relationship Id="rId4" Type="http://schemas.openxmlformats.org/officeDocument/2006/relationships/hyperlink" Target="https://www.chiamass.gov/assets/docs/r/pubs/2023/MA-PC-Dashboard-2023.pdf" TargetMode="External"/><Relationship Id="rId9" Type="http://schemas.openxmlformats.org/officeDocument/2006/relationships/hyperlink" Target="https://doi.org/10.1186/2045-4015-1-3"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wayne.altman9@gmail.com"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77915-AEE1-95E4-2E0D-3C6640B9B9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81BC2-B425-3959-A29C-6E0CAE3D062F}"/>
              </a:ext>
            </a:extLst>
          </p:cNvPr>
          <p:cNvSpPr>
            <a:spLocks noGrp="1"/>
          </p:cNvSpPr>
          <p:nvPr>
            <p:ph type="ctrTitle"/>
          </p:nvPr>
        </p:nvSpPr>
        <p:spPr>
          <a:xfrm>
            <a:off x="256582" y="305259"/>
            <a:ext cx="7363417" cy="3123741"/>
          </a:xfrm>
        </p:spPr>
        <p:txBody>
          <a:bodyPr>
            <a:noAutofit/>
          </a:bodyPr>
          <a:lstStyle/>
          <a:p>
            <a:r>
              <a:rPr lang="en-US" sz="5400" dirty="0">
                <a:solidFill>
                  <a:srgbClr val="222222"/>
                </a:solidFill>
                <a:latin typeface="Arial" panose="020B0604020202020204" pitchFamily="34" charset="0"/>
              </a:rPr>
              <a:t>Legislative </a:t>
            </a:r>
            <a:r>
              <a:rPr lang="en-US" sz="4800" dirty="0">
                <a:solidFill>
                  <a:srgbClr val="222222"/>
                </a:solidFill>
                <a:latin typeface="Arial" panose="020B0604020202020204" pitchFamily="34" charset="0"/>
              </a:rPr>
              <a:t>Solutions for the Primary Care Crisis: Rejecting Incrementalism</a:t>
            </a:r>
            <a:br>
              <a:rPr lang="en-US" sz="4800" dirty="0">
                <a:solidFill>
                  <a:srgbClr val="222222"/>
                </a:solidFill>
                <a:latin typeface="Arial" panose="020B0604020202020204" pitchFamily="34" charset="0"/>
              </a:rPr>
            </a:br>
            <a:br>
              <a:rPr lang="en-US" sz="2800" b="0" i="0" dirty="0">
                <a:solidFill>
                  <a:srgbClr val="222222"/>
                </a:solidFill>
                <a:effectLst/>
                <a:latin typeface="Arial" panose="020B0604020202020204" pitchFamily="34" charset="0"/>
              </a:rPr>
            </a:br>
            <a:r>
              <a:rPr lang="en-US" sz="3200" dirty="0">
                <a:latin typeface="Arial" panose="020B0604020202020204" pitchFamily="34" charset="0"/>
                <a:cs typeface="Arial" panose="020B0604020202020204" pitchFamily="34" charset="0"/>
              </a:rPr>
              <a:t>Massachusetts Primary Care For You </a:t>
            </a:r>
            <a:endParaRPr lang="en-US" sz="5400" dirty="0">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65B80E58-9900-8BF7-1015-29C8D68C106E}"/>
              </a:ext>
            </a:extLst>
          </p:cNvPr>
          <p:cNvSpPr>
            <a:spLocks noGrp="1"/>
          </p:cNvSpPr>
          <p:nvPr>
            <p:ph type="body" sz="quarter" idx="12"/>
          </p:nvPr>
        </p:nvSpPr>
        <p:spPr>
          <a:xfrm>
            <a:off x="72482" y="5139231"/>
            <a:ext cx="7547518" cy="1555750"/>
          </a:xfrm>
        </p:spPr>
        <p:txBody>
          <a:bodyPr>
            <a:normAutofit/>
          </a:bodyPr>
          <a:lstStyle/>
          <a:p>
            <a:pPr>
              <a:spcBef>
                <a:spcPts val="600"/>
              </a:spcBef>
            </a:pPr>
            <a:r>
              <a:rPr lang="en-US" sz="2200" dirty="0">
                <a:solidFill>
                  <a:schemeClr val="tx1"/>
                </a:solidFill>
              </a:rPr>
              <a:t>Wayne Altman, MD, FAAFP</a:t>
            </a:r>
          </a:p>
          <a:p>
            <a:pPr>
              <a:spcBef>
                <a:spcPts val="600"/>
              </a:spcBef>
            </a:pPr>
            <a:r>
              <a:rPr lang="en-US" sz="2200" dirty="0">
                <a:solidFill>
                  <a:schemeClr val="tx1"/>
                </a:solidFill>
              </a:rPr>
              <a:t>Professor &amp; Chair of Family Medicine, Tufts University SOM</a:t>
            </a:r>
          </a:p>
          <a:p>
            <a:pPr>
              <a:spcBef>
                <a:spcPts val="600"/>
              </a:spcBef>
            </a:pPr>
            <a:r>
              <a:rPr lang="en-US" sz="2200" dirty="0">
                <a:solidFill>
                  <a:schemeClr val="tx1"/>
                </a:solidFill>
              </a:rPr>
              <a:t>Founder, MA Primary Care Alliance for Patients (MAPCAP)</a:t>
            </a:r>
          </a:p>
        </p:txBody>
      </p:sp>
      <p:sp>
        <p:nvSpPr>
          <p:cNvPr id="4" name="Text Placeholder 3">
            <a:extLst>
              <a:ext uri="{FF2B5EF4-FFF2-40B4-BE49-F238E27FC236}">
                <a16:creationId xmlns:a16="http://schemas.microsoft.com/office/drawing/2014/main" id="{2B095447-B4BE-7618-ECE5-563EA359ECA0}"/>
              </a:ext>
            </a:extLst>
          </p:cNvPr>
          <p:cNvSpPr>
            <a:spLocks noGrp="1"/>
          </p:cNvSpPr>
          <p:nvPr>
            <p:ph type="body" sz="quarter" idx="13"/>
          </p:nvPr>
        </p:nvSpPr>
        <p:spPr>
          <a:xfrm>
            <a:off x="-30480" y="3234602"/>
            <a:ext cx="6895503" cy="1040733"/>
          </a:xfrm>
        </p:spPr>
        <p:txBody>
          <a:bodyPr>
            <a:normAutofit fontScale="92500" lnSpcReduction="10000"/>
          </a:bodyPr>
          <a:lstStyle/>
          <a:p>
            <a:endParaRPr lang="en-US" sz="1700" b="0" dirty="0">
              <a:solidFill>
                <a:schemeClr val="accent1">
                  <a:lumMod val="75000"/>
                </a:schemeClr>
              </a:solidFill>
              <a:latin typeface="Arial" panose="020B0604020202020204" pitchFamily="34" charset="0"/>
              <a:cs typeface="Arial" panose="020B0604020202020204" pitchFamily="34" charset="0"/>
            </a:endParaRPr>
          </a:p>
          <a:p>
            <a:r>
              <a:rPr lang="en-US" sz="4400" b="0" dirty="0">
                <a:solidFill>
                  <a:schemeClr val="accent1">
                    <a:lumMod val="75000"/>
                  </a:schemeClr>
                </a:solidFill>
                <a:latin typeface="Arial" panose="020B0604020202020204" pitchFamily="34" charset="0"/>
                <a:cs typeface="Arial" panose="020B0604020202020204" pitchFamily="34" charset="0"/>
              </a:rPr>
              <a:t>  PC4YOU.org</a:t>
            </a:r>
          </a:p>
        </p:txBody>
      </p:sp>
      <p:sp>
        <p:nvSpPr>
          <p:cNvPr id="5" name="Rectangle 4">
            <a:extLst>
              <a:ext uri="{FF2B5EF4-FFF2-40B4-BE49-F238E27FC236}">
                <a16:creationId xmlns:a16="http://schemas.microsoft.com/office/drawing/2014/main" id="{8C34CDF2-8E4F-295B-B7E7-35A8508D9526}"/>
              </a:ext>
            </a:extLst>
          </p:cNvPr>
          <p:cNvSpPr/>
          <p:nvPr/>
        </p:nvSpPr>
        <p:spPr>
          <a:xfrm>
            <a:off x="0" y="4735629"/>
            <a:ext cx="12281836" cy="2271563"/>
          </a:xfrm>
          <a:prstGeom prst="rect">
            <a:avLst/>
          </a:prstGeom>
          <a:solidFill>
            <a:schemeClr val="accent1">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background with a red marker and a smiley face&#10;&#10;Description automatically generated">
            <a:extLst>
              <a:ext uri="{FF2B5EF4-FFF2-40B4-BE49-F238E27FC236}">
                <a16:creationId xmlns:a16="http://schemas.microsoft.com/office/drawing/2014/main" id="{3DF1E324-844E-6588-1023-BB5F7EE22AE2}"/>
              </a:ext>
            </a:extLst>
          </p:cNvPr>
          <p:cNvPicPr>
            <a:picLocks noChangeAspect="1"/>
          </p:cNvPicPr>
          <p:nvPr/>
        </p:nvPicPr>
        <p:blipFill>
          <a:blip r:embed="rId3"/>
          <a:stretch>
            <a:fillRect/>
          </a:stretch>
        </p:blipFill>
        <p:spPr>
          <a:xfrm>
            <a:off x="7345681" y="5061771"/>
            <a:ext cx="4569726" cy="1490970"/>
          </a:xfrm>
          <a:prstGeom prst="rect">
            <a:avLst/>
          </a:prstGeom>
        </p:spPr>
      </p:pic>
      <p:sp>
        <p:nvSpPr>
          <p:cNvPr id="3" name="Text Placeholder 2">
            <a:extLst>
              <a:ext uri="{FF2B5EF4-FFF2-40B4-BE49-F238E27FC236}">
                <a16:creationId xmlns:a16="http://schemas.microsoft.com/office/drawing/2014/main" id="{65B80E58-9900-8BF7-1015-29C8D68C106E}"/>
              </a:ext>
            </a:extLst>
          </p:cNvPr>
          <p:cNvSpPr>
            <a:spLocks noGrp="1"/>
          </p:cNvSpPr>
          <p:nvPr/>
        </p:nvSpPr>
        <p:spPr>
          <a:xfrm>
            <a:off x="164531" y="4968608"/>
            <a:ext cx="6919315" cy="1889392"/>
          </a:xfrm>
          <a:prstGeom prst="rect">
            <a:avLst/>
          </a:prstGeom>
          <a:noFill/>
          <a:ln>
            <a:noFill/>
          </a:ln>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chemeClr val="dk1"/>
              </a:buClr>
              <a:buSzPts val="2800"/>
              <a:buFont typeface="Arial" panose="020B0604020202090204"/>
              <a:buNone/>
              <a:defRPr sz="2800" b="0" i="0" u="none" strike="noStrike" cap="none">
                <a:solidFill>
                  <a:schemeClr val="bg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panose="020B0604020202090204"/>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panose="020B0604020202090204"/>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9pPr>
          </a:lstStyle>
          <a:p>
            <a:pPr>
              <a:spcBef>
                <a:spcPts val="600"/>
              </a:spcBef>
            </a:pPr>
            <a:r>
              <a:rPr lang="en-US" sz="2200" dirty="0">
                <a:solidFill>
                  <a:schemeClr val="tx1"/>
                </a:solidFill>
              </a:rPr>
              <a:t>Wayne Altman, MD, FAAFP</a:t>
            </a:r>
          </a:p>
          <a:p>
            <a:pPr>
              <a:spcBef>
                <a:spcPts val="600"/>
              </a:spcBef>
            </a:pPr>
            <a:r>
              <a:rPr lang="en-US" sz="2200" dirty="0">
                <a:solidFill>
                  <a:schemeClr val="tx1"/>
                </a:solidFill>
              </a:rPr>
              <a:t>Professor of Family Medicine and Community Health, UMass Chan</a:t>
            </a:r>
          </a:p>
          <a:p>
            <a:pPr>
              <a:spcBef>
                <a:spcPts val="600"/>
              </a:spcBef>
            </a:pPr>
            <a:r>
              <a:rPr lang="en-US" sz="2200" dirty="0">
                <a:solidFill>
                  <a:schemeClr val="tx1"/>
                </a:solidFill>
              </a:rPr>
              <a:t>Founder, MA Primary Care Alliance for Patients (MAPCAP)</a:t>
            </a:r>
          </a:p>
          <a:p>
            <a:pPr>
              <a:spcBef>
                <a:spcPts val="600"/>
              </a:spcBef>
            </a:pPr>
            <a:r>
              <a:rPr lang="en-US" sz="2200" dirty="0">
                <a:solidFill>
                  <a:schemeClr val="tx1"/>
                </a:solidFill>
              </a:rPr>
              <a:t>President-Elect, Massachusetts Academy of Family Physicians</a:t>
            </a:r>
          </a:p>
          <a:p>
            <a:pPr>
              <a:spcBef>
                <a:spcPts val="600"/>
              </a:spcBef>
            </a:pPr>
            <a:r>
              <a:rPr lang="en-US" sz="2200" dirty="0">
                <a:solidFill>
                  <a:schemeClr val="tx1"/>
                </a:solidFill>
              </a:rPr>
              <a:t>President, Family Practice Group, </a:t>
            </a:r>
            <a:r>
              <a:rPr lang="en-US" sz="2200" dirty="0" err="1">
                <a:solidFill>
                  <a:schemeClr val="tx1"/>
                </a:solidFill>
              </a:rPr>
              <a:t>Sagov</a:t>
            </a:r>
            <a:r>
              <a:rPr lang="en-US" sz="2200" dirty="0">
                <a:solidFill>
                  <a:schemeClr val="tx1"/>
                </a:solidFill>
              </a:rPr>
              <a:t> Center for Family Medicine</a:t>
            </a:r>
          </a:p>
        </p:txBody>
      </p:sp>
    </p:spTree>
    <p:extLst>
      <p:ext uri="{BB962C8B-B14F-4D97-AF65-F5344CB8AC3E}">
        <p14:creationId xmlns:p14="http://schemas.microsoft.com/office/powerpoint/2010/main" val="3408499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84B2378F-EE8F-5965-5010-CD14424C250B}"/>
            </a:ext>
          </a:extLst>
        </p:cNvPr>
        <p:cNvGrpSpPr/>
        <p:nvPr/>
      </p:nvGrpSpPr>
      <p:grpSpPr>
        <a:xfrm>
          <a:off x="0" y="0"/>
          <a:ext cx="0" cy="0"/>
          <a:chOff x="0" y="0"/>
          <a:chExt cx="0" cy="0"/>
        </a:xfrm>
      </p:grpSpPr>
      <p:sp>
        <p:nvSpPr>
          <p:cNvPr id="84" name="Google Shape;84;p9">
            <a:extLst>
              <a:ext uri="{FF2B5EF4-FFF2-40B4-BE49-F238E27FC236}">
                <a16:creationId xmlns:a16="http://schemas.microsoft.com/office/drawing/2014/main" id="{05177106-9257-70C2-E0AC-FF7278133EB0}"/>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4000"/>
            </a:pPr>
            <a:r>
              <a:rPr lang="en-US" b="1" dirty="0"/>
              <a:t>Primary Care Access Crisis</a:t>
            </a:r>
            <a:endParaRPr b="1" dirty="0"/>
          </a:p>
        </p:txBody>
      </p:sp>
      <p:sp>
        <p:nvSpPr>
          <p:cNvPr id="85" name="Google Shape;85;p9">
            <a:extLst>
              <a:ext uri="{FF2B5EF4-FFF2-40B4-BE49-F238E27FC236}">
                <a16:creationId xmlns:a16="http://schemas.microsoft.com/office/drawing/2014/main" id="{BB056C28-76C4-AAC6-2C2C-B8FA64445947}"/>
              </a:ext>
            </a:extLst>
          </p:cNvPr>
          <p:cNvSpPr txBox="1">
            <a:spLocks noGrp="1"/>
          </p:cNvSpPr>
          <p:nvPr>
            <p:ph type="body" idx="1"/>
          </p:nvPr>
        </p:nvSpPr>
        <p:spPr>
          <a:xfrm>
            <a:off x="465826" y="1690688"/>
            <a:ext cx="11197854" cy="4802187"/>
          </a:xfrm>
          <a:prstGeom prst="rect">
            <a:avLst/>
          </a:prstGeom>
          <a:noFill/>
          <a:ln>
            <a:noFill/>
          </a:ln>
        </p:spPr>
        <p:txBody>
          <a:bodyPr spcFirstLastPara="1" wrap="square" lIns="91425" tIns="45700" rIns="91425" bIns="45700" anchor="t" anchorCtr="0">
            <a:normAutofit/>
          </a:bodyPr>
          <a:lstStyle/>
          <a:p>
            <a:pPr marL="457200" lvl="1" indent="0" algn="ctr">
              <a:lnSpc>
                <a:spcPct val="100000"/>
              </a:lnSpc>
              <a:buSzPct val="64000"/>
              <a:buNone/>
            </a:pPr>
            <a:endParaRPr lang="en-US" dirty="0"/>
          </a:p>
          <a:p>
            <a:pPr marL="457200" lvl="1" indent="0">
              <a:lnSpc>
                <a:spcPct val="100000"/>
              </a:lnSpc>
              <a:buSzPct val="64000"/>
              <a:buNone/>
            </a:pPr>
            <a:endParaRPr lang="en-US" dirty="0"/>
          </a:p>
        </p:txBody>
      </p:sp>
      <p:graphicFrame>
        <p:nvGraphicFramePr>
          <p:cNvPr id="2" name="Diagram 1">
            <a:extLst>
              <a:ext uri="{FF2B5EF4-FFF2-40B4-BE49-F238E27FC236}">
                <a16:creationId xmlns:a16="http://schemas.microsoft.com/office/drawing/2014/main" id="{6D05E159-BEDA-FDC7-8608-E0E5226D8754}"/>
              </a:ext>
            </a:extLst>
          </p:cNvPr>
          <p:cNvGraphicFramePr/>
          <p:nvPr>
            <p:extLst>
              <p:ext uri="{D42A27DB-BD31-4B8C-83A1-F6EECF244321}">
                <p14:modId xmlns:p14="http://schemas.microsoft.com/office/powerpoint/2010/main" val="4269208608"/>
              </p:ext>
            </p:extLst>
          </p:nvPr>
        </p:nvGraphicFramePr>
        <p:xfrm>
          <a:off x="1589005" y="1690688"/>
          <a:ext cx="8951495" cy="4802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376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626467" y="527533"/>
            <a:ext cx="10979200" cy="5720400"/>
          </a:xfrm>
          <a:prstGeom prst="roundRect">
            <a:avLst>
              <a:gd name="adj" fmla="val 16667"/>
            </a:avLst>
          </a:prstGeom>
          <a:solidFill>
            <a:srgbClr val="CC0000"/>
          </a:solidFill>
          <a:ln w="9525"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algn="ctr"/>
            <a:endParaRPr sz="1867"/>
          </a:p>
        </p:txBody>
      </p:sp>
      <p:sp>
        <p:nvSpPr>
          <p:cNvPr id="55" name="Google Shape;55;p13"/>
          <p:cNvSpPr txBox="1"/>
          <p:nvPr/>
        </p:nvSpPr>
        <p:spPr>
          <a:xfrm>
            <a:off x="387267" y="1285800"/>
            <a:ext cx="11457600" cy="4286400"/>
          </a:xfrm>
          <a:prstGeom prst="rect">
            <a:avLst/>
          </a:prstGeom>
          <a:noFill/>
          <a:ln>
            <a:noFill/>
          </a:ln>
        </p:spPr>
        <p:txBody>
          <a:bodyPr spcFirstLastPara="1" wrap="square" lIns="121900" tIns="121900" rIns="121900" bIns="121900" anchor="t" anchorCtr="0">
            <a:noAutofit/>
          </a:bodyPr>
          <a:lstStyle/>
          <a:p>
            <a:pPr algn="ctr"/>
            <a:r>
              <a:rPr lang="en" sz="12800" dirty="0">
                <a:solidFill>
                  <a:srgbClr val="1F1F1F"/>
                </a:solidFill>
                <a:latin typeface="MS Mincho"/>
                <a:ea typeface="MS Mincho"/>
                <a:cs typeface="MS Mincho"/>
                <a:sym typeface="MS Mincho"/>
              </a:rPr>
              <a:t>危 机</a:t>
            </a:r>
            <a:endParaRPr sz="12800" dirty="0">
              <a:solidFill>
                <a:srgbClr val="1F1F1F"/>
              </a:solidFill>
              <a:latin typeface="MS Mincho"/>
              <a:ea typeface="MS Mincho"/>
              <a:cs typeface="MS Mincho"/>
              <a:sym typeface="MS Mincho"/>
            </a:endParaRPr>
          </a:p>
          <a:p>
            <a:pPr algn="ctr"/>
            <a:r>
              <a:rPr lang="en" sz="12800" dirty="0">
                <a:solidFill>
                  <a:srgbClr val="1F1F1F"/>
                </a:solidFill>
                <a:latin typeface="MS Mincho"/>
                <a:ea typeface="MS Mincho"/>
                <a:cs typeface="MS Mincho"/>
                <a:sym typeface="MS Mincho"/>
              </a:rPr>
              <a:t>Crisis</a:t>
            </a:r>
            <a:endParaRPr sz="12800" dirty="0">
              <a:solidFill>
                <a:srgbClr val="1F1F1F"/>
              </a:solidFill>
              <a:latin typeface="MS Mincho"/>
              <a:ea typeface="MS Mincho"/>
              <a:cs typeface="MS Mincho"/>
              <a:sym typeface="MS Minch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p:nvPr/>
        </p:nvSpPr>
        <p:spPr>
          <a:xfrm>
            <a:off x="6335767" y="305000"/>
            <a:ext cx="5424000" cy="6248000"/>
          </a:xfrm>
          <a:prstGeom prst="roundRect">
            <a:avLst>
              <a:gd name="adj" fmla="val 16667"/>
            </a:avLst>
          </a:prstGeom>
          <a:solidFill>
            <a:srgbClr val="CC0000"/>
          </a:solidFill>
          <a:ln w="9525"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algn="ctr"/>
            <a:endParaRPr sz="1867"/>
          </a:p>
        </p:txBody>
      </p:sp>
      <p:sp>
        <p:nvSpPr>
          <p:cNvPr id="61" name="Google Shape;61;p14"/>
          <p:cNvSpPr/>
          <p:nvPr/>
        </p:nvSpPr>
        <p:spPr>
          <a:xfrm>
            <a:off x="296733" y="313233"/>
            <a:ext cx="5424000" cy="6248000"/>
          </a:xfrm>
          <a:prstGeom prst="roundRect">
            <a:avLst>
              <a:gd name="adj" fmla="val 16667"/>
            </a:avLst>
          </a:prstGeom>
          <a:solidFill>
            <a:srgbClr val="CC0000"/>
          </a:solidFill>
          <a:ln w="9525" cap="flat" cmpd="sng">
            <a:solidFill>
              <a:srgbClr val="CC0000"/>
            </a:solidFill>
            <a:prstDash val="solid"/>
            <a:round/>
            <a:headEnd type="none" w="sm" len="sm"/>
            <a:tailEnd type="none" w="sm" len="sm"/>
          </a:ln>
        </p:spPr>
        <p:txBody>
          <a:bodyPr spcFirstLastPara="1" wrap="square" lIns="121900" tIns="121900" rIns="121900" bIns="121900" anchor="ctr" anchorCtr="0">
            <a:noAutofit/>
          </a:bodyPr>
          <a:lstStyle/>
          <a:p>
            <a:pPr algn="ctr"/>
            <a:endParaRPr sz="1867"/>
          </a:p>
        </p:txBody>
      </p:sp>
      <p:sp>
        <p:nvSpPr>
          <p:cNvPr id="62" name="Google Shape;62;p14"/>
          <p:cNvSpPr txBox="1"/>
          <p:nvPr/>
        </p:nvSpPr>
        <p:spPr>
          <a:xfrm>
            <a:off x="403933" y="593500"/>
            <a:ext cx="5209600" cy="6165600"/>
          </a:xfrm>
          <a:prstGeom prst="rect">
            <a:avLst/>
          </a:prstGeom>
          <a:noFill/>
          <a:ln>
            <a:noFill/>
          </a:ln>
        </p:spPr>
        <p:txBody>
          <a:bodyPr spcFirstLastPara="1" wrap="square" lIns="121900" tIns="121900" rIns="121900" bIns="121900" anchor="t" anchorCtr="0">
            <a:noAutofit/>
          </a:bodyPr>
          <a:lstStyle/>
          <a:p>
            <a:r>
              <a:rPr lang="en" sz="6400" dirty="0">
                <a:solidFill>
                  <a:srgbClr val="242424"/>
                </a:solidFill>
                <a:latin typeface="Tahoma"/>
                <a:ea typeface="Tahoma"/>
                <a:cs typeface="Tahoma"/>
                <a:sym typeface="Tahoma"/>
              </a:rPr>
              <a:t>  </a:t>
            </a:r>
          </a:p>
          <a:p>
            <a:r>
              <a:rPr lang="en" sz="6400" dirty="0">
                <a:solidFill>
                  <a:srgbClr val="242424"/>
                </a:solidFill>
                <a:latin typeface="Tahoma"/>
                <a:ea typeface="Tahoma"/>
                <a:cs typeface="Tahoma"/>
                <a:sym typeface="Tahoma"/>
              </a:rPr>
              <a:t>     Danger</a:t>
            </a:r>
          </a:p>
          <a:p>
            <a:r>
              <a:rPr lang="en" sz="6400" dirty="0">
                <a:solidFill>
                  <a:srgbClr val="242424"/>
                </a:solidFill>
                <a:latin typeface="Tahoma"/>
                <a:ea typeface="Tahoma"/>
                <a:cs typeface="Tahoma"/>
                <a:sym typeface="Tahoma"/>
              </a:rPr>
              <a:t>      </a:t>
            </a:r>
            <a:r>
              <a:rPr lang="en" sz="16600" dirty="0">
                <a:solidFill>
                  <a:srgbClr val="1F1F1F"/>
                </a:solidFill>
                <a:latin typeface="MS Mincho"/>
                <a:ea typeface="MS Mincho"/>
                <a:cs typeface="MS Mincho"/>
                <a:sym typeface="MS Mincho"/>
              </a:rPr>
              <a:t>危</a:t>
            </a:r>
            <a:endParaRPr sz="2400" dirty="0">
              <a:solidFill>
                <a:srgbClr val="1F1F1F"/>
              </a:solidFill>
              <a:latin typeface="MS Mincho"/>
              <a:ea typeface="MS Mincho"/>
              <a:cs typeface="MS Mincho"/>
              <a:sym typeface="MS Mincho"/>
            </a:endParaRPr>
          </a:p>
        </p:txBody>
      </p:sp>
      <p:sp>
        <p:nvSpPr>
          <p:cNvPr id="63" name="Google Shape;63;p14"/>
          <p:cNvSpPr txBox="1"/>
          <p:nvPr/>
        </p:nvSpPr>
        <p:spPr>
          <a:xfrm>
            <a:off x="6733047" y="1680211"/>
            <a:ext cx="5209600" cy="1337310"/>
          </a:xfrm>
          <a:prstGeom prst="rect">
            <a:avLst/>
          </a:prstGeom>
          <a:noFill/>
          <a:ln>
            <a:noFill/>
          </a:ln>
        </p:spPr>
        <p:txBody>
          <a:bodyPr spcFirstLastPara="1" wrap="square" lIns="121900" tIns="121900" rIns="121900" bIns="121900" anchor="t" anchorCtr="0">
            <a:noAutofit/>
          </a:bodyPr>
          <a:lstStyle/>
          <a:p>
            <a:r>
              <a:rPr lang="en" sz="6000" dirty="0">
                <a:solidFill>
                  <a:srgbClr val="242424"/>
                </a:solidFill>
                <a:latin typeface="Tahoma"/>
                <a:ea typeface="Tahoma"/>
                <a:cs typeface="Tahoma"/>
                <a:sym typeface="Tahoma"/>
              </a:rPr>
              <a:t> Opportunity</a:t>
            </a:r>
            <a:endParaRPr lang="en" sz="5600" dirty="0">
              <a:solidFill>
                <a:srgbClr val="242424"/>
              </a:solidFill>
              <a:latin typeface="Tahoma"/>
              <a:ea typeface="Tahoma"/>
              <a:cs typeface="Tahoma"/>
              <a:sym typeface="Tahoma"/>
            </a:endParaRPr>
          </a:p>
          <a:p>
            <a:endParaRPr lang="en" sz="700" dirty="0">
              <a:solidFill>
                <a:srgbClr val="242424"/>
              </a:solidFill>
              <a:latin typeface="Tahoma"/>
              <a:ea typeface="Tahoma"/>
              <a:cs typeface="Tahoma"/>
              <a:sym typeface="Tahoma"/>
            </a:endParaRPr>
          </a:p>
          <a:p>
            <a:r>
              <a:rPr lang="en" sz="5600" dirty="0">
                <a:solidFill>
                  <a:srgbClr val="242424"/>
                </a:solidFill>
                <a:latin typeface="Tahoma"/>
                <a:ea typeface="Tahoma"/>
                <a:cs typeface="Tahoma"/>
                <a:sym typeface="Tahoma"/>
              </a:rPr>
              <a:t>     </a:t>
            </a:r>
            <a:r>
              <a:rPr lang="en" sz="16600" dirty="0">
                <a:solidFill>
                  <a:srgbClr val="1F1F1F"/>
                </a:solidFill>
                <a:latin typeface="MS Mincho"/>
                <a:ea typeface="MS Mincho"/>
                <a:cs typeface="MS Mincho"/>
                <a:sym typeface="MS Mincho"/>
              </a:rPr>
              <a:t>机</a:t>
            </a:r>
            <a:endParaRPr sz="5600" dirty="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92FEE91A-2315-5769-CE6D-6B243D295CBA}"/>
            </a:ext>
          </a:extLst>
        </p:cNvPr>
        <p:cNvGrpSpPr/>
        <p:nvPr/>
      </p:nvGrpSpPr>
      <p:grpSpPr>
        <a:xfrm>
          <a:off x="0" y="0"/>
          <a:ext cx="0" cy="0"/>
          <a:chOff x="0" y="0"/>
          <a:chExt cx="0" cy="0"/>
        </a:xfrm>
      </p:grpSpPr>
      <p:sp>
        <p:nvSpPr>
          <p:cNvPr id="84" name="Google Shape;84;p9">
            <a:extLst>
              <a:ext uri="{FF2B5EF4-FFF2-40B4-BE49-F238E27FC236}">
                <a16:creationId xmlns:a16="http://schemas.microsoft.com/office/drawing/2014/main" id="{9E107782-1BEC-85F7-3B39-59A4C9D5827A}"/>
              </a:ext>
            </a:extLst>
          </p:cNvPr>
          <p:cNvSpPr txBox="1">
            <a:spLocks noGrp="1"/>
          </p:cNvSpPr>
          <p:nvPr>
            <p:ph type="title"/>
          </p:nvPr>
        </p:nvSpPr>
        <p:spPr>
          <a:xfrm>
            <a:off x="838200" y="68149"/>
            <a:ext cx="10515600" cy="1360170"/>
          </a:xfrm>
          <a:prstGeom prst="rect">
            <a:avLst/>
          </a:prstGeom>
          <a:noFill/>
          <a:ln>
            <a:noFill/>
          </a:ln>
        </p:spPr>
        <p:txBody>
          <a:bodyPr spcFirstLastPara="1" wrap="square" lIns="91425" tIns="45700" rIns="91425" bIns="45700" anchor="ctr" anchorCtr="0">
            <a:normAutofit/>
          </a:bodyPr>
          <a:lstStyle/>
          <a:p>
            <a:pPr lvl="0" algn="ctr">
              <a:buSzPts val="4000"/>
            </a:pPr>
            <a:r>
              <a:rPr lang="en-US" b="1" dirty="0"/>
              <a:t>MA Primary Care for You (PC4YOU) </a:t>
            </a:r>
            <a:endParaRPr i="1" dirty="0"/>
          </a:p>
        </p:txBody>
      </p:sp>
      <p:sp>
        <p:nvSpPr>
          <p:cNvPr id="85" name="Google Shape;85;p9">
            <a:extLst>
              <a:ext uri="{FF2B5EF4-FFF2-40B4-BE49-F238E27FC236}">
                <a16:creationId xmlns:a16="http://schemas.microsoft.com/office/drawing/2014/main" id="{6FAFDDBE-0A12-5F36-30CA-12C1E16669F9}"/>
              </a:ext>
            </a:extLst>
          </p:cNvPr>
          <p:cNvSpPr txBox="1">
            <a:spLocks noGrp="1"/>
          </p:cNvSpPr>
          <p:nvPr>
            <p:ph type="body" idx="1"/>
          </p:nvPr>
        </p:nvSpPr>
        <p:spPr>
          <a:xfrm>
            <a:off x="425569" y="1738780"/>
            <a:ext cx="4913874" cy="4472240"/>
          </a:xfrm>
          <a:prstGeom prst="roundRect">
            <a:avLst/>
          </a:prstGeom>
          <a:solidFill>
            <a:schemeClr val="bg2"/>
          </a:solidFill>
          <a:ln w="38100">
            <a:solidFill>
              <a:schemeClr val="bg1"/>
            </a:solidFill>
          </a:ln>
        </p:spPr>
        <p:txBody>
          <a:bodyPr spcFirstLastPara="1" wrap="square" lIns="91425" tIns="45700" rIns="91425" bIns="45700" anchor="t" anchorCtr="0">
            <a:normAutofit/>
          </a:bodyPr>
          <a:lstStyle/>
          <a:p>
            <a:pPr marL="0" indent="0" algn="ctr">
              <a:lnSpc>
                <a:spcPct val="100000"/>
              </a:lnSpc>
              <a:buSzPct val="64000"/>
              <a:buNone/>
            </a:pPr>
            <a:r>
              <a:rPr lang="en-US" b="1" u="sng" dirty="0">
                <a:solidFill>
                  <a:schemeClr val="bg1"/>
                </a:solidFill>
              </a:rPr>
              <a:t>GOALS</a:t>
            </a:r>
            <a:endParaRPr lang="en-US" dirty="0">
              <a:solidFill>
                <a:schemeClr val="bg1"/>
              </a:solidFill>
            </a:endParaRPr>
          </a:p>
          <a:p>
            <a:pPr marL="0" indent="0">
              <a:lnSpc>
                <a:spcPct val="100000"/>
              </a:lnSpc>
              <a:buSzPct val="64000"/>
              <a:buNone/>
            </a:pPr>
            <a:r>
              <a:rPr lang="en-US" dirty="0">
                <a:solidFill>
                  <a:schemeClr val="bg1"/>
                </a:solidFill>
              </a:rPr>
              <a:t>1. Improve Population Health</a:t>
            </a:r>
          </a:p>
          <a:p>
            <a:pPr marL="0" indent="0">
              <a:lnSpc>
                <a:spcPct val="100000"/>
              </a:lnSpc>
              <a:buSzPct val="64000"/>
              <a:buNone/>
            </a:pPr>
            <a:r>
              <a:rPr lang="en-US" dirty="0">
                <a:solidFill>
                  <a:schemeClr val="bg1"/>
                </a:solidFill>
              </a:rPr>
              <a:t>2. Increase Health Equity</a:t>
            </a:r>
          </a:p>
          <a:p>
            <a:pPr marL="0" indent="0">
              <a:lnSpc>
                <a:spcPct val="100000"/>
              </a:lnSpc>
              <a:buSzPct val="64000"/>
              <a:buNone/>
            </a:pPr>
            <a:r>
              <a:rPr lang="en-US" dirty="0">
                <a:solidFill>
                  <a:schemeClr val="bg1"/>
                </a:solidFill>
              </a:rPr>
              <a:t>3. Decrease overall cost of healthcare</a:t>
            </a:r>
          </a:p>
          <a:p>
            <a:pPr marL="514350" indent="-514350">
              <a:lnSpc>
                <a:spcPct val="100000"/>
              </a:lnSpc>
              <a:buSzPct val="64000"/>
              <a:buAutoNum type="arabicPeriod"/>
            </a:pPr>
            <a:endParaRPr lang="en-US" sz="800" dirty="0">
              <a:solidFill>
                <a:schemeClr val="bg1"/>
              </a:solidFill>
            </a:endParaRPr>
          </a:p>
          <a:p>
            <a:pPr marL="0" indent="0">
              <a:lnSpc>
                <a:spcPct val="100000"/>
              </a:lnSpc>
              <a:buSzPct val="64000"/>
              <a:buNone/>
            </a:pPr>
            <a:r>
              <a:rPr lang="en-US" sz="2300" b="1" dirty="0">
                <a:solidFill>
                  <a:schemeClr val="bg1"/>
                </a:solidFill>
              </a:rPr>
              <a:t>   Primary Care Triple Superpower</a:t>
            </a:r>
          </a:p>
        </p:txBody>
      </p:sp>
      <p:sp>
        <p:nvSpPr>
          <p:cNvPr id="2" name="Google Shape;85;p9">
            <a:extLst>
              <a:ext uri="{FF2B5EF4-FFF2-40B4-BE49-F238E27FC236}">
                <a16:creationId xmlns:a16="http://schemas.microsoft.com/office/drawing/2014/main" id="{6EE14DE7-B242-E69B-4B4A-01EFF143BE0C}"/>
              </a:ext>
            </a:extLst>
          </p:cNvPr>
          <p:cNvSpPr txBox="1">
            <a:spLocks/>
          </p:cNvSpPr>
          <p:nvPr/>
        </p:nvSpPr>
        <p:spPr>
          <a:xfrm>
            <a:off x="5555412" y="1738780"/>
            <a:ext cx="6228272" cy="4472240"/>
          </a:xfrm>
          <a:prstGeom prst="roundRect">
            <a:avLst/>
          </a:prstGeom>
          <a:solidFill>
            <a:schemeClr val="bg2"/>
          </a:solidFill>
          <a:ln w="38100">
            <a:solidFill>
              <a:schemeClr val="bg1"/>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panose="020B0604020202090204"/>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panose="020B0604020202090204"/>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panose="020B0604020202090204"/>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9pPr>
          </a:lstStyle>
          <a:p>
            <a:pPr marL="0" indent="0" algn="ctr">
              <a:lnSpc>
                <a:spcPct val="100000"/>
              </a:lnSpc>
              <a:buSzPct val="64000"/>
              <a:buFont typeface="Arial" panose="020B0604020202090204"/>
              <a:buNone/>
            </a:pPr>
            <a:r>
              <a:rPr lang="en-US" sz="2400" b="1" u="sng" dirty="0">
                <a:solidFill>
                  <a:schemeClr val="bg1"/>
                </a:solidFill>
              </a:rPr>
              <a:t>OBJECTIVES</a:t>
            </a:r>
            <a:endParaRPr lang="en-US" sz="2400" u="sng" dirty="0">
              <a:solidFill>
                <a:schemeClr val="bg1"/>
              </a:solidFill>
            </a:endParaRPr>
          </a:p>
          <a:p>
            <a:pPr marL="0" indent="0">
              <a:lnSpc>
                <a:spcPct val="100000"/>
              </a:lnSpc>
              <a:buSzPct val="64000"/>
              <a:buNone/>
            </a:pPr>
            <a:r>
              <a:rPr lang="en-US" sz="2400" dirty="0">
                <a:solidFill>
                  <a:schemeClr val="bg1"/>
                </a:solidFill>
              </a:rPr>
              <a:t>1. Double Primary Care Investment</a:t>
            </a:r>
          </a:p>
          <a:p>
            <a:pPr marL="0" indent="0">
              <a:lnSpc>
                <a:spcPct val="100000"/>
              </a:lnSpc>
              <a:buSzPct val="64000"/>
              <a:buNone/>
            </a:pPr>
            <a:r>
              <a:rPr lang="en-US" sz="2400" dirty="0">
                <a:solidFill>
                  <a:schemeClr val="bg1"/>
                </a:solidFill>
              </a:rPr>
              <a:t>2. Create a Prospective Monthly Payment for Primary Care, instead of FFS</a:t>
            </a:r>
          </a:p>
          <a:p>
            <a:pPr marL="0" indent="0">
              <a:lnSpc>
                <a:spcPct val="100000"/>
              </a:lnSpc>
              <a:buSzPct val="64000"/>
              <a:buNone/>
            </a:pPr>
            <a:r>
              <a:rPr lang="en-US" sz="2400" dirty="0">
                <a:solidFill>
                  <a:schemeClr val="bg1"/>
                </a:solidFill>
              </a:rPr>
              <a:t>3. Remove copays and deductibles from PC</a:t>
            </a:r>
          </a:p>
          <a:p>
            <a:pPr marL="0" indent="0">
              <a:lnSpc>
                <a:spcPct val="100000"/>
              </a:lnSpc>
              <a:buSzPct val="64000"/>
              <a:buNone/>
            </a:pPr>
            <a:r>
              <a:rPr lang="en-US" sz="2400" dirty="0">
                <a:solidFill>
                  <a:schemeClr val="bg1"/>
                </a:solidFill>
              </a:rPr>
              <a:t>4. Financially incentivize PC Transformation</a:t>
            </a:r>
          </a:p>
          <a:p>
            <a:pPr marL="0" indent="0">
              <a:lnSpc>
                <a:spcPct val="100000"/>
              </a:lnSpc>
              <a:buSzPct val="64000"/>
              <a:buNone/>
            </a:pPr>
            <a:r>
              <a:rPr lang="en-US" sz="2400" dirty="0">
                <a:solidFill>
                  <a:schemeClr val="bg1"/>
                </a:solidFill>
              </a:rPr>
              <a:t>5. Extricate PC from Health Insurance</a:t>
            </a:r>
          </a:p>
          <a:p>
            <a:pPr marL="0" indent="0">
              <a:lnSpc>
                <a:spcPct val="100000"/>
              </a:lnSpc>
              <a:buSzPct val="64000"/>
              <a:buNone/>
            </a:pPr>
            <a:r>
              <a:rPr lang="en-US" sz="2400" dirty="0">
                <a:solidFill>
                  <a:schemeClr val="bg1"/>
                </a:solidFill>
              </a:rPr>
              <a:t>6. MA Primary Care Task Force</a:t>
            </a:r>
          </a:p>
          <a:p>
            <a:pPr marL="0" indent="0">
              <a:lnSpc>
                <a:spcPct val="100000"/>
              </a:lnSpc>
              <a:buSzPct val="64000"/>
              <a:buFont typeface="Arial" panose="020B0604020202090204"/>
              <a:buNone/>
            </a:pPr>
            <a:endParaRPr lang="en-US" sz="2400" dirty="0">
              <a:solidFill>
                <a:schemeClr val="bg1"/>
              </a:solidFill>
            </a:endParaRPr>
          </a:p>
        </p:txBody>
      </p:sp>
    </p:spTree>
    <p:extLst>
      <p:ext uri="{BB962C8B-B14F-4D97-AF65-F5344CB8AC3E}">
        <p14:creationId xmlns:p14="http://schemas.microsoft.com/office/powerpoint/2010/main" val="415385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838200" y="136258"/>
            <a:ext cx="10515600" cy="916166"/>
          </a:xfrm>
          <a:prstGeom prst="rect">
            <a:avLst/>
          </a:prstGeom>
          <a:noFill/>
          <a:ln>
            <a:noFill/>
          </a:ln>
        </p:spPr>
        <p:txBody>
          <a:bodyPr spcFirstLastPara="1" wrap="square" lIns="91425" tIns="45700" rIns="91425" bIns="45700" anchor="ctr" anchorCtr="0">
            <a:normAutofit/>
          </a:bodyPr>
          <a:lstStyle/>
          <a:p>
            <a:pPr lvl="0" algn="ctr">
              <a:buSzPts val="4000"/>
            </a:pPr>
            <a:r>
              <a:rPr lang="en-US" b="1" dirty="0"/>
              <a:t>Primary Care Task Force</a:t>
            </a:r>
            <a:endParaRPr b="1" dirty="0"/>
          </a:p>
        </p:txBody>
      </p:sp>
      <p:sp>
        <p:nvSpPr>
          <p:cNvPr id="85" name="Google Shape;85;p9"/>
          <p:cNvSpPr txBox="1">
            <a:spLocks noGrp="1"/>
          </p:cNvSpPr>
          <p:nvPr>
            <p:ph type="body" idx="1"/>
          </p:nvPr>
        </p:nvSpPr>
        <p:spPr>
          <a:xfrm>
            <a:off x="486104" y="1052424"/>
            <a:ext cx="11705896" cy="5709907"/>
          </a:xfrm>
          <a:prstGeom prst="rect">
            <a:avLst/>
          </a:prstGeom>
          <a:noFill/>
          <a:ln>
            <a:noFill/>
          </a:ln>
        </p:spPr>
        <p:txBody>
          <a:bodyPr spcFirstLastPara="1" wrap="square" lIns="91425" tIns="45700" rIns="91425" bIns="45700" anchor="t" anchorCtr="0">
            <a:normAutofit fontScale="70000" lnSpcReduction="20000"/>
          </a:bodyPr>
          <a:lstStyle/>
          <a:p>
            <a:pPr marL="0" indent="0">
              <a:lnSpc>
                <a:spcPct val="106000"/>
              </a:lnSpc>
              <a:spcBef>
                <a:spcPts val="0"/>
              </a:spcBef>
              <a:buNone/>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Executive Director of the </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Health Policy Commission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(Co-chairs Committee)</a:t>
            </a:r>
          </a:p>
          <a:p>
            <a:pPr marL="0" indent="0">
              <a:lnSpc>
                <a:spcPct val="106000"/>
              </a:lnSpc>
              <a:spcBef>
                <a:spcPts val="0"/>
              </a:spcBef>
              <a:buNone/>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Secretary of </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HHS</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(Co-chairs Committee) or designee</a:t>
            </a:r>
          </a:p>
          <a:p>
            <a:pPr marL="0" indent="0">
              <a:lnSpc>
                <a:spcPct val="106000"/>
              </a:lnSpc>
              <a:spcBef>
                <a:spcPts val="0"/>
              </a:spcBef>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 Chairs of Joint Committees on Healthcare Financing (from the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Senate and House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or designees </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Commissioner of Insurance</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cs typeface="Times New Roman" panose="02020603050405020304" pitchFamily="18" charset="0"/>
              </a:rPr>
              <a:t>6. Assistant secretary for </a:t>
            </a:r>
            <a:r>
              <a:rPr lang="en-US" sz="2400" b="1" dirty="0">
                <a:solidFill>
                  <a:srgbClr val="000000"/>
                </a:solidFill>
                <a:latin typeface="Times New Roman" panose="02020603050405020304" pitchFamily="18" charset="0"/>
                <a:cs typeface="Times New Roman" panose="02020603050405020304" pitchFamily="18" charset="0"/>
              </a:rPr>
              <a:t>MassHealth</a:t>
            </a:r>
            <a:r>
              <a:rPr lang="en-US" sz="2400" dirty="0">
                <a:solidFill>
                  <a:srgbClr val="000000"/>
                </a:solidFill>
                <a:latin typeface="Times New Roman" panose="02020603050405020304" pitchFamily="18" charset="0"/>
                <a:cs typeface="Times New Roman" panose="02020603050405020304" pitchFamily="18" charset="0"/>
              </a:rPr>
              <a:t> or a designee</a:t>
            </a:r>
            <a:br>
              <a:rPr lang="en-US" sz="2400" dirty="0">
                <a:solidFill>
                  <a:srgbClr val="000000"/>
                </a:solidFill>
                <a:latin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cs typeface="Times New Roman" panose="02020603050405020304" pitchFamily="18" charset="0"/>
              </a:rPr>
              <a:t>7. Executive director of </a:t>
            </a:r>
            <a:r>
              <a:rPr lang="en-US" sz="2400" b="1" dirty="0">
                <a:solidFill>
                  <a:srgbClr val="000000"/>
                </a:solidFill>
                <a:latin typeface="Times New Roman" panose="02020603050405020304" pitchFamily="18" charset="0"/>
                <a:cs typeface="Times New Roman" panose="02020603050405020304" pitchFamily="18" charset="0"/>
              </a:rPr>
              <a:t>CHIA</a:t>
            </a:r>
            <a:r>
              <a:rPr lang="en-US" sz="2400" dirty="0">
                <a:solidFill>
                  <a:srgbClr val="000000"/>
                </a:solidFill>
                <a:latin typeface="Times New Roman" panose="02020603050405020304" pitchFamily="18" charset="0"/>
                <a:cs typeface="Times New Roman" panose="02020603050405020304" pitchFamily="18" charset="0"/>
              </a:rPr>
              <a:t> or a designee</a:t>
            </a:r>
          </a:p>
          <a:p>
            <a:pPr marL="0" indent="0">
              <a:lnSpc>
                <a:spcPct val="106000"/>
              </a:lnSpc>
              <a:spcBef>
                <a:spcPts val="0"/>
              </a:spcBef>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1 Member from the Massachusetts Medical Society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MMS</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member from the MA Primary Care Alliance for Patients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MAPCAP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1 member from the Mass Academy of Family Physicians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MassAFP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member from the MA Chapter of the American Academy of Pediatrics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MC-AAP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member from the MA Chapter of the American College of Physicians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 ACP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member from the Massachusetts League of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Community Health Centers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1 member from Health Care For All Massachusetts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HCFA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 1 member from Massachusetts Health Quality Partners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MHQP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1 member from Community Care Collaborative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1 member from the Massachusetts Association of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Physician Assistants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(MAPA)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 1 member from the Massachusetts Coalition of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Nurse Practitioners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(MCNP)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Bef>
                <a:spcPts val="0"/>
              </a:spcBef>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member from the Massachusetts Association of </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Health Plans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(MAHP)</a:t>
            </a:r>
            <a:br>
              <a:rPr lang="en-US" sz="2400" dirty="0">
                <a:latin typeface="Calibri" panose="020F0502020204030204" pitchFamily="34" charset="0"/>
                <a:ea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a:t>
            </a:r>
            <a:r>
              <a:rPr lang="en-US" sz="2400" dirty="0">
                <a:solidFill>
                  <a:srgbClr val="000000"/>
                </a:solidFill>
                <a:effectLst/>
                <a:latin typeface="Times New Roman" panose="02020603050405020304" pitchFamily="18" charset="0"/>
                <a:ea typeface="Times New Roman" panose="02020603050405020304" pitchFamily="18" charset="0"/>
              </a:rPr>
              <a:t>. 1 member from Blue Cross Blue Shield of Massachusetts (</a:t>
            </a:r>
            <a:r>
              <a:rPr lang="en-US" sz="2400" b="1" dirty="0">
                <a:solidFill>
                  <a:srgbClr val="000000"/>
                </a:solidFill>
                <a:effectLst/>
                <a:latin typeface="Times New Roman" panose="02020603050405020304" pitchFamily="18" charset="0"/>
                <a:ea typeface="Times New Roman" panose="02020603050405020304" pitchFamily="18" charset="0"/>
              </a:rPr>
              <a:t>BCBSMA</a:t>
            </a:r>
            <a:r>
              <a:rPr lang="en-US" sz="2400" dirty="0">
                <a:solidFill>
                  <a:srgbClr val="000000"/>
                </a:solidFill>
                <a:effectLst/>
                <a:latin typeface="Times New Roman" panose="02020603050405020304" pitchFamily="18" charset="0"/>
                <a:ea typeface="Times New Roman" panose="02020603050405020304" pitchFamily="18" charset="0"/>
              </a:rPr>
              <a:t>)</a:t>
            </a:r>
          </a:p>
          <a:p>
            <a:pPr marL="0" indent="0">
              <a:lnSpc>
                <a:spcPct val="106000"/>
              </a:lnSpc>
              <a:spcBef>
                <a:spcPts val="0"/>
              </a:spcBef>
              <a:buNone/>
            </a:pPr>
            <a:r>
              <a:rPr lang="en-US" sz="2400" dirty="0">
                <a:solidFill>
                  <a:srgbClr val="000000"/>
                </a:solidFill>
                <a:latin typeface="Times New Roman" panose="02020603050405020304" pitchFamily="18" charset="0"/>
                <a:ea typeface="Times New Roman" panose="02020603050405020304" pitchFamily="18" charset="0"/>
              </a:rPr>
              <a:t>21. 1 member from the Massachusetts Health and </a:t>
            </a:r>
            <a:r>
              <a:rPr lang="en-US" sz="2400" b="1" dirty="0">
                <a:solidFill>
                  <a:srgbClr val="000000"/>
                </a:solidFill>
                <a:latin typeface="Times New Roman" panose="02020603050405020304" pitchFamily="18" charset="0"/>
                <a:ea typeface="Times New Roman" panose="02020603050405020304" pitchFamily="18" charset="0"/>
              </a:rPr>
              <a:t>Hospital</a:t>
            </a:r>
            <a:r>
              <a:rPr lang="en-US" sz="2400" dirty="0">
                <a:solidFill>
                  <a:srgbClr val="000000"/>
                </a:solidFill>
                <a:latin typeface="Times New Roman" panose="02020603050405020304" pitchFamily="18" charset="0"/>
                <a:ea typeface="Times New Roman" panose="02020603050405020304" pitchFamily="18" charset="0"/>
              </a:rPr>
              <a:t> Association (MHA)</a:t>
            </a:r>
          </a:p>
          <a:p>
            <a:pPr marL="0" indent="0">
              <a:lnSpc>
                <a:spcPct val="106000"/>
              </a:lnSpc>
              <a:spcBef>
                <a:spcPts val="0"/>
              </a:spcBef>
              <a:buNone/>
            </a:pPr>
            <a:r>
              <a:rPr lang="en-US" sz="2400" dirty="0">
                <a:solidFill>
                  <a:srgbClr val="000000"/>
                </a:solidFill>
                <a:effectLst/>
                <a:latin typeface="Times New Roman" panose="02020603050405020304" pitchFamily="18" charset="0"/>
                <a:ea typeface="Times New Roman" panose="02020603050405020304" pitchFamily="18" charset="0"/>
              </a:rPr>
              <a:t>22. 1 member from Associated </a:t>
            </a:r>
            <a:r>
              <a:rPr lang="en-US" sz="2400" b="1" dirty="0">
                <a:solidFill>
                  <a:srgbClr val="000000"/>
                </a:solidFill>
                <a:effectLst/>
                <a:latin typeface="Times New Roman" panose="02020603050405020304" pitchFamily="18" charset="0"/>
                <a:ea typeface="Times New Roman" panose="02020603050405020304" pitchFamily="18" charset="0"/>
              </a:rPr>
              <a:t>Industries</a:t>
            </a:r>
            <a:r>
              <a:rPr lang="en-US" sz="2400" dirty="0">
                <a:solidFill>
                  <a:srgbClr val="000000"/>
                </a:solidFill>
                <a:effectLst/>
                <a:latin typeface="Times New Roman" panose="02020603050405020304" pitchFamily="18" charset="0"/>
                <a:ea typeface="Times New Roman" panose="02020603050405020304" pitchFamily="18" charset="0"/>
              </a:rPr>
              <a:t> of Massachusetts (AIM)</a:t>
            </a:r>
          </a:p>
          <a:p>
            <a:pPr marL="0" indent="0">
              <a:lnSpc>
                <a:spcPct val="106000"/>
              </a:lnSpc>
              <a:spcBef>
                <a:spcPts val="0"/>
              </a:spcBef>
              <a:buNone/>
            </a:pPr>
            <a:r>
              <a:rPr lang="en-US" sz="2400" dirty="0">
                <a:solidFill>
                  <a:srgbClr val="000000"/>
                </a:solidFill>
                <a:latin typeface="Times New Roman" panose="02020603050405020304" pitchFamily="18" charset="0"/>
                <a:ea typeface="Times New Roman" panose="02020603050405020304" pitchFamily="18" charset="0"/>
              </a:rPr>
              <a:t>23. 1 member from </a:t>
            </a:r>
            <a:r>
              <a:rPr lang="en-US" sz="2400" b="1" dirty="0">
                <a:solidFill>
                  <a:srgbClr val="000000"/>
                </a:solidFill>
                <a:latin typeface="Times New Roman" panose="02020603050405020304" pitchFamily="18" charset="0"/>
                <a:ea typeface="Times New Roman" panose="02020603050405020304" pitchFamily="18" charset="0"/>
              </a:rPr>
              <a:t>Retailers</a:t>
            </a:r>
            <a:r>
              <a:rPr lang="en-US" sz="2400" dirty="0">
                <a:solidFill>
                  <a:srgbClr val="000000"/>
                </a:solidFill>
                <a:latin typeface="Times New Roman" panose="02020603050405020304" pitchFamily="18" charset="0"/>
                <a:ea typeface="Times New Roman" panose="02020603050405020304" pitchFamily="18" charset="0"/>
              </a:rPr>
              <a:t> Association of MA (RAM)</a:t>
            </a:r>
          </a:p>
          <a:p>
            <a:pPr marL="0" indent="0">
              <a:lnSpc>
                <a:spcPct val="106000"/>
              </a:lnSpc>
              <a:spcBef>
                <a:spcPts val="0"/>
              </a:spcBef>
              <a:buNone/>
            </a:pPr>
            <a:r>
              <a:rPr lang="en-US" sz="2400" dirty="0">
                <a:solidFill>
                  <a:srgbClr val="000000"/>
                </a:solidFill>
                <a:effectLst/>
                <a:latin typeface="Times New Roman" panose="02020603050405020304" pitchFamily="18" charset="0"/>
                <a:ea typeface="Times New Roman" panose="02020603050405020304" pitchFamily="18" charset="0"/>
              </a:rPr>
              <a:t>24. </a:t>
            </a:r>
            <a:r>
              <a:rPr lang="en-US" sz="2400" dirty="0">
                <a:solidFill>
                  <a:srgbClr val="000000"/>
                </a:solidFill>
                <a:latin typeface="Times New Roman" panose="02020603050405020304" pitchFamily="18" charset="0"/>
              </a:rPr>
              <a:t>1 member from a </a:t>
            </a:r>
            <a:r>
              <a:rPr lang="en-US" sz="2400" b="1" dirty="0">
                <a:solidFill>
                  <a:srgbClr val="000000"/>
                </a:solidFill>
                <a:latin typeface="Times New Roman" panose="02020603050405020304" pitchFamily="18" charset="0"/>
              </a:rPr>
              <a:t>rural</a:t>
            </a:r>
            <a:r>
              <a:rPr lang="en-US" sz="2400" dirty="0">
                <a:solidFill>
                  <a:srgbClr val="000000"/>
                </a:solidFill>
                <a:latin typeface="Times New Roman" panose="02020603050405020304" pitchFamily="18" charset="0"/>
              </a:rPr>
              <a:t> health care practice with expertise in primary care</a:t>
            </a:r>
            <a:endParaRPr lang="en-US" sz="1800" kern="100" dirty="0">
              <a:solidFill>
                <a:srgbClr val="000000"/>
              </a:solidFill>
              <a:latin typeface="Aptos" panose="020B0004020202020204" pitchFamily="34" charset="0"/>
              <a:cs typeface="Times New Roman" panose="02020603050405020304" pitchFamily="18" charset="0"/>
            </a:endParaRPr>
          </a:p>
          <a:p>
            <a:pPr marL="0" indent="0">
              <a:lnSpc>
                <a:spcPct val="106000"/>
              </a:lnSpc>
              <a:spcBef>
                <a:spcPts val="0"/>
              </a:spcBef>
              <a:buNone/>
            </a:pPr>
            <a:r>
              <a:rPr lang="en-US" sz="2400" dirty="0">
                <a:solidFill>
                  <a:srgbClr val="000000"/>
                </a:solidFill>
                <a:latin typeface="Times New Roman" panose="02020603050405020304" pitchFamily="18" charset="0"/>
              </a:rPr>
              <a:t>25.  1member from the MA chapter of the National Association of </a:t>
            </a:r>
            <a:r>
              <a:rPr lang="en-US" sz="2400" b="1" dirty="0">
                <a:solidFill>
                  <a:srgbClr val="000000"/>
                </a:solidFill>
                <a:latin typeface="Times New Roman" panose="02020603050405020304" pitchFamily="18" charset="0"/>
              </a:rPr>
              <a:t>Social Work </a:t>
            </a:r>
            <a:r>
              <a:rPr lang="en-US" sz="2400" dirty="0">
                <a:solidFill>
                  <a:srgbClr val="000000"/>
                </a:solidFill>
                <a:latin typeface="Times New Roman" panose="02020603050405020304" pitchFamily="18" charset="0"/>
              </a:rPr>
              <a:t>with expertise in BH in PC setting</a:t>
            </a:r>
          </a:p>
          <a:p>
            <a:pPr marL="0" indent="0">
              <a:lnSpc>
                <a:spcPct val="106000"/>
              </a:lnSpc>
              <a:spcBef>
                <a:spcPts val="0"/>
              </a:spcBef>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6000"/>
              </a:lnSpc>
              <a:spcBef>
                <a:spcPts val="0"/>
              </a:spcBef>
              <a:buNone/>
            </a:pPr>
            <a:endParaRPr lang="en-US" sz="24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999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4826-F94F-5C8B-CC33-E6E15973C059}"/>
              </a:ext>
            </a:extLst>
          </p:cNvPr>
          <p:cNvSpPr>
            <a:spLocks noGrp="1"/>
          </p:cNvSpPr>
          <p:nvPr>
            <p:ph type="title"/>
          </p:nvPr>
        </p:nvSpPr>
        <p:spPr/>
        <p:txBody>
          <a:bodyPr/>
          <a:lstStyle/>
          <a:p>
            <a:pPr algn="ctr"/>
            <a:r>
              <a:rPr lang="en-US" b="1" dirty="0"/>
              <a:t>Primary Care Investment Targets</a:t>
            </a:r>
          </a:p>
        </p:txBody>
      </p:sp>
      <p:sp>
        <p:nvSpPr>
          <p:cNvPr id="3" name="Text Placeholder 2">
            <a:extLst>
              <a:ext uri="{FF2B5EF4-FFF2-40B4-BE49-F238E27FC236}">
                <a16:creationId xmlns:a16="http://schemas.microsoft.com/office/drawing/2014/main" id="{FEBF35D4-5E32-2461-194E-53902B7D2B96}"/>
              </a:ext>
            </a:extLst>
          </p:cNvPr>
          <p:cNvSpPr>
            <a:spLocks noGrp="1"/>
          </p:cNvSpPr>
          <p:nvPr>
            <p:ph type="body" idx="1"/>
          </p:nvPr>
        </p:nvSpPr>
        <p:spPr>
          <a:xfrm>
            <a:off x="838200" y="1825625"/>
            <a:ext cx="10601528" cy="4351338"/>
          </a:xfrm>
        </p:spPr>
        <p:txBody>
          <a:bodyPr>
            <a:normAutofit/>
          </a:bodyPr>
          <a:lstStyle/>
          <a:p>
            <a:pPr marL="114300" indent="0">
              <a:buNone/>
            </a:pPr>
            <a:endParaRPr lang="en-US" sz="3600" dirty="0"/>
          </a:p>
          <a:p>
            <a:pPr marL="114300" indent="0">
              <a:buNone/>
            </a:pPr>
            <a:r>
              <a:rPr lang="en-US" sz="3600" dirty="0"/>
              <a:t>Year 1: 10%</a:t>
            </a:r>
          </a:p>
          <a:p>
            <a:pPr marL="114300" indent="0">
              <a:buNone/>
            </a:pPr>
            <a:endParaRPr lang="en-US" sz="3600" dirty="0"/>
          </a:p>
          <a:p>
            <a:pPr marL="114300" indent="0">
              <a:buNone/>
            </a:pPr>
            <a:r>
              <a:rPr lang="en-US" sz="3600" dirty="0"/>
              <a:t>Year 2: 12.5%</a:t>
            </a:r>
          </a:p>
          <a:p>
            <a:pPr marL="114300" indent="0">
              <a:buNone/>
            </a:pPr>
            <a:endParaRPr lang="en-US" sz="3600" dirty="0"/>
          </a:p>
          <a:p>
            <a:pPr marL="114300" indent="0">
              <a:buNone/>
            </a:pPr>
            <a:r>
              <a:rPr lang="en-US" sz="3600" dirty="0"/>
              <a:t>Year 3: 15%</a:t>
            </a:r>
          </a:p>
          <a:p>
            <a:pPr marL="114300" indent="0">
              <a:buNone/>
            </a:pPr>
            <a:endParaRPr lang="en-US" sz="1100" dirty="0"/>
          </a:p>
        </p:txBody>
      </p:sp>
    </p:spTree>
    <p:extLst>
      <p:ext uri="{BB962C8B-B14F-4D97-AF65-F5344CB8AC3E}">
        <p14:creationId xmlns:p14="http://schemas.microsoft.com/office/powerpoint/2010/main" val="291405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3A27-1E27-4DF5-9D6A-754AA19E59B0}"/>
              </a:ext>
            </a:extLst>
          </p:cNvPr>
          <p:cNvSpPr>
            <a:spLocks noGrp="1"/>
          </p:cNvSpPr>
          <p:nvPr>
            <p:ph type="title"/>
          </p:nvPr>
        </p:nvSpPr>
        <p:spPr>
          <a:xfrm>
            <a:off x="-1" y="1061048"/>
            <a:ext cx="3586171" cy="5796951"/>
          </a:xfrm>
          <a:noFill/>
        </p:spPr>
        <p:txBody>
          <a:bodyPr>
            <a:normAutofit/>
          </a:bodyPr>
          <a:lstStyle/>
          <a:p>
            <a:pPr algn="ctr"/>
            <a:r>
              <a:rPr lang="en-US" b="1" dirty="0">
                <a:latin typeface="Georgia"/>
              </a:rPr>
              <a:t>National Momentum</a:t>
            </a:r>
            <a:br>
              <a:rPr lang="en-US" b="1" dirty="0">
                <a:latin typeface="Georgia"/>
              </a:rPr>
            </a:br>
            <a:br>
              <a:rPr lang="en-US" dirty="0">
                <a:latin typeface="Georgia"/>
              </a:rPr>
            </a:br>
            <a:r>
              <a:rPr lang="en-US" sz="3200" dirty="0">
                <a:latin typeface="Georgia"/>
              </a:rPr>
              <a:t>We are not alone</a:t>
            </a:r>
            <a:br>
              <a:rPr lang="en-US" dirty="0">
                <a:latin typeface="Georgia"/>
              </a:rPr>
            </a:br>
            <a:br>
              <a:rPr lang="en-US" dirty="0">
                <a:latin typeface="Georgia"/>
              </a:rPr>
            </a:br>
            <a:br>
              <a:rPr lang="en-US" sz="1600" dirty="0">
                <a:latin typeface="Georgia"/>
              </a:rPr>
            </a:br>
            <a:br>
              <a:rPr lang="en-US" dirty="0">
                <a:latin typeface="Georgia"/>
              </a:rPr>
            </a:br>
            <a:endParaRPr lang="en-US" dirty="0">
              <a:latin typeface="Georgia"/>
            </a:endParaRPr>
          </a:p>
        </p:txBody>
      </p:sp>
      <p:sp>
        <p:nvSpPr>
          <p:cNvPr id="5" name="Slide Number Placeholder 4">
            <a:extLst>
              <a:ext uri="{FF2B5EF4-FFF2-40B4-BE49-F238E27FC236}">
                <a16:creationId xmlns:a16="http://schemas.microsoft.com/office/drawing/2014/main" id="{6C701569-0ADB-453C-AF99-52FFDA2801A0}"/>
              </a:ext>
            </a:extLst>
          </p:cNvPr>
          <p:cNvSpPr>
            <a:spLocks noGrp="1"/>
          </p:cNvSpPr>
          <p:nvPr>
            <p:ph type="sldNum" idx="12"/>
          </p:nvPr>
        </p:nvSpPr>
        <p:spPr>
          <a:xfrm>
            <a:off x="8610600" y="6389538"/>
            <a:ext cx="2743200" cy="365125"/>
          </a:xfrm>
        </p:spPr>
        <p:txBody>
          <a:bodyPr/>
          <a:lstStyle/>
          <a:p>
            <a:fld id="{89EC1B6A-93FB-412D-A2F8-D0090C074C45}" type="slidenum">
              <a:rPr lang="en-US" smtClean="0"/>
              <a:t>16</a:t>
            </a:fld>
            <a:endParaRPr lang="en-US" dirty="0"/>
          </a:p>
        </p:txBody>
      </p:sp>
      <p:pic>
        <p:nvPicPr>
          <p:cNvPr id="4" name="Picture 3" descr="A picture containing text&#10;&#10;Description automatically generated">
            <a:extLst>
              <a:ext uri="{FF2B5EF4-FFF2-40B4-BE49-F238E27FC236}">
                <a16:creationId xmlns:a16="http://schemas.microsoft.com/office/drawing/2014/main" id="{0415E331-01BD-66C7-13B5-70F5C4412D3C}"/>
              </a:ext>
            </a:extLst>
          </p:cNvPr>
          <p:cNvPicPr>
            <a:picLocks noChangeAspect="1"/>
          </p:cNvPicPr>
          <p:nvPr/>
        </p:nvPicPr>
        <p:blipFill>
          <a:blip r:embed="rId3"/>
          <a:stretch>
            <a:fillRect/>
          </a:stretch>
        </p:blipFill>
        <p:spPr>
          <a:xfrm>
            <a:off x="3586171" y="0"/>
            <a:ext cx="8605828" cy="6858000"/>
          </a:xfrm>
          <a:prstGeom prst="rect">
            <a:avLst/>
          </a:prstGeom>
        </p:spPr>
      </p:pic>
      <p:sp>
        <p:nvSpPr>
          <p:cNvPr id="3" name="TextBox 2">
            <a:extLst>
              <a:ext uri="{FF2B5EF4-FFF2-40B4-BE49-F238E27FC236}">
                <a16:creationId xmlns:a16="http://schemas.microsoft.com/office/drawing/2014/main" id="{640B618E-A329-CC7F-70AE-CAF4F2F88D53}"/>
              </a:ext>
            </a:extLst>
          </p:cNvPr>
          <p:cNvSpPr txBox="1"/>
          <p:nvPr/>
        </p:nvSpPr>
        <p:spPr>
          <a:xfrm>
            <a:off x="869950" y="6389538"/>
            <a:ext cx="7740650" cy="307777"/>
          </a:xfrm>
          <a:prstGeom prst="rect">
            <a:avLst/>
          </a:prstGeom>
          <a:noFill/>
        </p:spPr>
        <p:txBody>
          <a:bodyPr wrap="square" rtlCol="0">
            <a:spAutoFit/>
          </a:bodyPr>
          <a:lstStyle/>
          <a:p>
            <a:r>
              <a:rPr lang="en-US" baseline="30000" dirty="0"/>
              <a:t>22 </a:t>
            </a:r>
            <a:r>
              <a:rPr lang="en-US" i="1" dirty="0"/>
              <a:t>PCC</a:t>
            </a:r>
            <a:r>
              <a:rPr lang="en-US" dirty="0"/>
              <a:t>, 2025</a:t>
            </a:r>
            <a:endParaRPr lang="en-US" baseline="30000" dirty="0"/>
          </a:p>
        </p:txBody>
      </p:sp>
    </p:spTree>
    <p:extLst>
      <p:ext uri="{BB962C8B-B14F-4D97-AF65-F5344CB8AC3E}">
        <p14:creationId xmlns:p14="http://schemas.microsoft.com/office/powerpoint/2010/main" val="1927703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97B351-A53D-DE94-9F92-5378D58E63F3}"/>
              </a:ext>
            </a:extLst>
          </p:cNvPr>
          <p:cNvSpPr txBox="1">
            <a:spLocks/>
          </p:cNvSpPr>
          <p:nvPr/>
        </p:nvSpPr>
        <p:spPr>
          <a:xfrm>
            <a:off x="236668" y="189100"/>
            <a:ext cx="11395351" cy="10336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74993"/>
                </a:solidFill>
                <a:latin typeface="Arial"/>
                <a:cs typeface="Arial"/>
              </a:rPr>
              <a:t>MA PC4You Primary Care Transformers</a:t>
            </a:r>
          </a:p>
        </p:txBody>
      </p:sp>
      <p:graphicFrame>
        <p:nvGraphicFramePr>
          <p:cNvPr id="3" name="Diagram 2">
            <a:extLst>
              <a:ext uri="{FF2B5EF4-FFF2-40B4-BE49-F238E27FC236}">
                <a16:creationId xmlns:a16="http://schemas.microsoft.com/office/drawing/2014/main" id="{D5B32545-2665-6822-AFE0-9E9FE8860446}"/>
              </a:ext>
            </a:extLst>
          </p:cNvPr>
          <p:cNvGraphicFramePr/>
          <p:nvPr>
            <p:extLst>
              <p:ext uri="{D42A27DB-BD31-4B8C-83A1-F6EECF244321}">
                <p14:modId xmlns:p14="http://schemas.microsoft.com/office/powerpoint/2010/main" val="4170331176"/>
              </p:ext>
            </p:extLst>
          </p:nvPr>
        </p:nvGraphicFramePr>
        <p:xfrm>
          <a:off x="737246" y="1035585"/>
          <a:ext cx="6484679" cy="5728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03E2B98-5A7F-41A3-CF1B-34C2FB0B4A94}"/>
              </a:ext>
            </a:extLst>
          </p:cNvPr>
          <p:cNvPicPr>
            <a:picLocks noChangeAspect="1"/>
          </p:cNvPicPr>
          <p:nvPr/>
        </p:nvPicPr>
        <p:blipFill>
          <a:blip r:embed="rId8"/>
          <a:stretch>
            <a:fillRect/>
          </a:stretch>
        </p:blipFill>
        <p:spPr>
          <a:xfrm>
            <a:off x="7610960" y="2553743"/>
            <a:ext cx="4115157" cy="4115157"/>
          </a:xfrm>
          <a:prstGeom prst="rect">
            <a:avLst/>
          </a:prstGeom>
        </p:spPr>
      </p:pic>
    </p:spTree>
    <p:extLst>
      <p:ext uri="{BB962C8B-B14F-4D97-AF65-F5344CB8AC3E}">
        <p14:creationId xmlns:p14="http://schemas.microsoft.com/office/powerpoint/2010/main" val="508544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title"/>
          </p:nvPr>
        </p:nvSpPr>
        <p:spPr>
          <a:xfrm>
            <a:off x="838199" y="365125"/>
            <a:ext cx="1098209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59"/>
              <a:buFont typeface="Calibri"/>
              <a:buNone/>
            </a:pPr>
            <a:r>
              <a:rPr lang="en-US" sz="3960" b="1" dirty="0"/>
              <a:t>MassHealth 1115 Waiver </a:t>
            </a:r>
            <a:endParaRPr sz="3960" b="1" dirty="0"/>
          </a:p>
        </p:txBody>
      </p:sp>
      <p:sp>
        <p:nvSpPr>
          <p:cNvPr id="209" name="Google Shape;209;p13"/>
          <p:cNvSpPr txBox="1">
            <a:spLocks noGrp="1"/>
          </p:cNvSpPr>
          <p:nvPr>
            <p:ph type="body" idx="1"/>
          </p:nvPr>
        </p:nvSpPr>
        <p:spPr>
          <a:xfrm>
            <a:off x="838200" y="1913860"/>
            <a:ext cx="10982092" cy="5050465"/>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1000"/>
              </a:spcBef>
              <a:spcAft>
                <a:spcPts val="0"/>
              </a:spcAft>
              <a:buClr>
                <a:schemeClr val="dk1"/>
              </a:buClr>
              <a:buSzPct val="70000"/>
              <a:buChar char="•"/>
            </a:pPr>
            <a:r>
              <a:rPr lang="en-US" dirty="0"/>
              <a:t>New 1115 waiver began 4/1/2023</a:t>
            </a:r>
          </a:p>
          <a:p>
            <a:pPr marL="0" lvl="0" indent="0" algn="l" rtl="0">
              <a:lnSpc>
                <a:spcPct val="80000"/>
              </a:lnSpc>
              <a:spcBef>
                <a:spcPts val="1000"/>
              </a:spcBef>
              <a:spcAft>
                <a:spcPts val="0"/>
              </a:spcAft>
              <a:buClr>
                <a:schemeClr val="dk1"/>
              </a:buClr>
              <a:buSzPct val="70000"/>
              <a:buNone/>
            </a:pPr>
            <a:endParaRPr lang="en-US" sz="1400" dirty="0"/>
          </a:p>
          <a:p>
            <a:pPr marL="228600" lvl="0" indent="-228600">
              <a:lnSpc>
                <a:spcPct val="80000"/>
              </a:lnSpc>
              <a:buSzPct val="70000"/>
            </a:pPr>
            <a:r>
              <a:rPr lang="en-US" dirty="0"/>
              <a:t>Five overarching goals (consistent with PC4You)</a:t>
            </a:r>
            <a:r>
              <a:rPr lang="en-US" sz="2400" baseline="30000" dirty="0"/>
              <a:t> 29</a:t>
            </a:r>
            <a:endParaRPr sz="2400" dirty="0"/>
          </a:p>
          <a:p>
            <a:pPr marL="457200" lvl="1" indent="0" algn="l" rtl="0">
              <a:lnSpc>
                <a:spcPct val="80000"/>
              </a:lnSpc>
              <a:spcBef>
                <a:spcPts val="500"/>
              </a:spcBef>
              <a:spcAft>
                <a:spcPts val="0"/>
              </a:spcAft>
              <a:buClr>
                <a:schemeClr val="dk1"/>
              </a:buClr>
              <a:buSzPts val="2400"/>
              <a:buNone/>
            </a:pPr>
            <a:endParaRPr dirty="0"/>
          </a:p>
          <a:p>
            <a:pPr marL="914400" lvl="1" indent="-457200" algn="l" rtl="0">
              <a:lnSpc>
                <a:spcPct val="80000"/>
              </a:lnSpc>
              <a:spcBef>
                <a:spcPts val="500"/>
              </a:spcBef>
              <a:spcAft>
                <a:spcPts val="0"/>
              </a:spcAft>
              <a:buClr>
                <a:schemeClr val="dk1"/>
              </a:buClr>
              <a:buSzPts val="2400"/>
              <a:buFont typeface="Calibri"/>
              <a:buAutoNum type="arabicPeriod"/>
            </a:pPr>
            <a:r>
              <a:rPr lang="en-US" dirty="0"/>
              <a:t>Value-Based Care</a:t>
            </a:r>
            <a:endParaRPr dirty="0"/>
          </a:p>
          <a:p>
            <a:pPr marL="914400" lvl="1" indent="-457200" algn="l" rtl="0">
              <a:lnSpc>
                <a:spcPct val="80000"/>
              </a:lnSpc>
              <a:spcBef>
                <a:spcPts val="500"/>
              </a:spcBef>
              <a:spcAft>
                <a:spcPts val="0"/>
              </a:spcAft>
              <a:buClr>
                <a:schemeClr val="dk1"/>
              </a:buClr>
              <a:buSzPts val="2400"/>
              <a:buFont typeface="Calibri"/>
              <a:buAutoNum type="arabicPeriod"/>
            </a:pPr>
            <a:r>
              <a:rPr lang="en-US" dirty="0"/>
              <a:t>Primary Care, Behavioral Health, Children</a:t>
            </a:r>
            <a:endParaRPr dirty="0"/>
          </a:p>
          <a:p>
            <a:pPr marL="914400" lvl="1" indent="-457200" algn="l" rtl="0">
              <a:lnSpc>
                <a:spcPct val="80000"/>
              </a:lnSpc>
              <a:spcBef>
                <a:spcPts val="500"/>
              </a:spcBef>
              <a:spcAft>
                <a:spcPts val="0"/>
              </a:spcAft>
              <a:buClr>
                <a:schemeClr val="dk1"/>
              </a:buClr>
              <a:buSzPts val="2400"/>
              <a:buFont typeface="Calibri"/>
              <a:buAutoNum type="arabicPeriod"/>
            </a:pPr>
            <a:r>
              <a:rPr lang="en-US" dirty="0"/>
              <a:t>Health Equity</a:t>
            </a:r>
            <a:endParaRPr dirty="0"/>
          </a:p>
          <a:p>
            <a:pPr marL="914400" lvl="1" indent="-457200" algn="l" rtl="0">
              <a:lnSpc>
                <a:spcPct val="80000"/>
              </a:lnSpc>
              <a:spcBef>
                <a:spcPts val="500"/>
              </a:spcBef>
              <a:spcAft>
                <a:spcPts val="0"/>
              </a:spcAft>
              <a:buClr>
                <a:schemeClr val="dk1"/>
              </a:buClr>
              <a:buSzPts val="2400"/>
              <a:buFont typeface="Calibri"/>
              <a:buAutoNum type="arabicPeriod"/>
            </a:pPr>
            <a:r>
              <a:rPr lang="en-US" dirty="0"/>
              <a:t>Sustainable mechanism to fund safety net</a:t>
            </a:r>
            <a:endParaRPr dirty="0"/>
          </a:p>
          <a:p>
            <a:pPr marL="914400" lvl="1" indent="-457200" algn="l" rtl="0">
              <a:lnSpc>
                <a:spcPct val="80000"/>
              </a:lnSpc>
              <a:spcBef>
                <a:spcPts val="500"/>
              </a:spcBef>
              <a:spcAft>
                <a:spcPts val="0"/>
              </a:spcAft>
              <a:buClr>
                <a:schemeClr val="dk1"/>
              </a:buClr>
              <a:buSzPts val="2400"/>
              <a:buFont typeface="Calibri"/>
              <a:buAutoNum type="arabicPeriod"/>
            </a:pPr>
            <a:r>
              <a:rPr lang="en-US" dirty="0"/>
              <a:t>Simplify system, including behavioral health</a:t>
            </a:r>
          </a:p>
          <a:p>
            <a:pPr marL="457200" lvl="1" indent="0" algn="l" rtl="0">
              <a:lnSpc>
                <a:spcPct val="80000"/>
              </a:lnSpc>
              <a:spcBef>
                <a:spcPts val="500"/>
              </a:spcBef>
              <a:spcAft>
                <a:spcPts val="0"/>
              </a:spcAft>
              <a:buClr>
                <a:schemeClr val="dk1"/>
              </a:buClr>
              <a:buSzPts val="2400"/>
              <a:buNone/>
            </a:pPr>
            <a:endParaRPr lang="en-US" dirty="0"/>
          </a:p>
          <a:p>
            <a:pPr marL="228600" indent="-228600">
              <a:lnSpc>
                <a:spcPct val="80000"/>
              </a:lnSpc>
              <a:buSzPct val="70000"/>
            </a:pPr>
            <a:r>
              <a:rPr lang="en-US" dirty="0"/>
              <a:t>MassHealth waiver to be used as a guide by the Primary Care Task Force to inform processes on tiering, quality, and risk</a:t>
            </a:r>
            <a:br>
              <a:rPr lang="en-US" dirty="0"/>
            </a:br>
            <a:endParaRPr lang="en-US" dirty="0"/>
          </a:p>
          <a:p>
            <a:pPr marL="228600" lvl="0" indent="-50800" algn="l" rtl="0">
              <a:lnSpc>
                <a:spcPct val="80000"/>
              </a:lnSpc>
              <a:spcBef>
                <a:spcPts val="1000"/>
              </a:spcBef>
              <a:spcAft>
                <a:spcPts val="0"/>
              </a:spcAft>
              <a:buClr>
                <a:schemeClr val="dk1"/>
              </a:buClr>
              <a:buSzPts val="2800"/>
              <a:buNone/>
            </a:pPr>
            <a:endParaRPr sz="1900" dirty="0"/>
          </a:p>
          <a:p>
            <a:pPr marL="228600" lvl="0" indent="-50800" algn="l" rtl="0">
              <a:lnSpc>
                <a:spcPct val="80000"/>
              </a:lnSpc>
              <a:spcBef>
                <a:spcPts val="1000"/>
              </a:spcBef>
              <a:spcAft>
                <a:spcPts val="0"/>
              </a:spcAft>
              <a:buClr>
                <a:schemeClr val="dk1"/>
              </a:buClr>
              <a:buSzPts val="2800"/>
              <a:buNone/>
            </a:pPr>
            <a:endParaRPr dirty="0"/>
          </a:p>
        </p:txBody>
      </p:sp>
      <p:sp>
        <p:nvSpPr>
          <p:cNvPr id="2" name="TextBox 1">
            <a:extLst>
              <a:ext uri="{FF2B5EF4-FFF2-40B4-BE49-F238E27FC236}">
                <a16:creationId xmlns:a16="http://schemas.microsoft.com/office/drawing/2014/main" id="{709070FE-0F4D-6880-0D39-C669EED2AC63}"/>
              </a:ext>
            </a:extLst>
          </p:cNvPr>
          <p:cNvSpPr txBox="1"/>
          <p:nvPr/>
        </p:nvSpPr>
        <p:spPr>
          <a:xfrm>
            <a:off x="9858674" y="6308209"/>
            <a:ext cx="7740650" cy="307777"/>
          </a:xfrm>
          <a:prstGeom prst="rect">
            <a:avLst/>
          </a:prstGeom>
          <a:noFill/>
        </p:spPr>
        <p:txBody>
          <a:bodyPr wrap="square" rtlCol="0">
            <a:spAutoFit/>
          </a:bodyPr>
          <a:lstStyle/>
          <a:p>
            <a:r>
              <a:rPr lang="en-US" baseline="30000" dirty="0"/>
              <a:t>29 </a:t>
            </a:r>
            <a:r>
              <a:rPr lang="en-US" dirty="0"/>
              <a:t>MA HHS, 2023</a:t>
            </a:r>
            <a:endParaRPr lang="en-US" baseline="30000" dirty="0"/>
          </a:p>
        </p:txBody>
      </p:sp>
    </p:spTree>
    <p:extLst>
      <p:ext uri="{BB962C8B-B14F-4D97-AF65-F5344CB8AC3E}">
        <p14:creationId xmlns:p14="http://schemas.microsoft.com/office/powerpoint/2010/main" val="1664311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97B351-A53D-DE94-9F92-5378D58E63F3}"/>
              </a:ext>
            </a:extLst>
          </p:cNvPr>
          <p:cNvSpPr txBox="1">
            <a:spLocks/>
          </p:cNvSpPr>
          <p:nvPr/>
        </p:nvSpPr>
        <p:spPr>
          <a:xfrm>
            <a:off x="236668" y="189100"/>
            <a:ext cx="11395351" cy="10336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74993"/>
                </a:solidFill>
                <a:latin typeface="Arial"/>
                <a:cs typeface="Arial"/>
              </a:rPr>
              <a:t>Create a Predictable Prospective Payment Model </a:t>
            </a:r>
          </a:p>
        </p:txBody>
      </p:sp>
      <p:sp>
        <p:nvSpPr>
          <p:cNvPr id="5" name="Rectangle 4">
            <a:extLst>
              <a:ext uri="{FF2B5EF4-FFF2-40B4-BE49-F238E27FC236}">
                <a16:creationId xmlns:a16="http://schemas.microsoft.com/office/drawing/2014/main" id="{F14A468E-701B-C301-2D2B-D9B1AA9F17C9}"/>
              </a:ext>
            </a:extLst>
          </p:cNvPr>
          <p:cNvSpPr/>
          <p:nvPr/>
        </p:nvSpPr>
        <p:spPr>
          <a:xfrm>
            <a:off x="1267629" y="2474981"/>
            <a:ext cx="2388444" cy="855723"/>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359E19-904B-CB83-A39B-8FED09A226EC}"/>
              </a:ext>
            </a:extLst>
          </p:cNvPr>
          <p:cNvSpPr txBox="1"/>
          <p:nvPr/>
        </p:nvSpPr>
        <p:spPr>
          <a:xfrm>
            <a:off x="5034461" y="4329495"/>
            <a:ext cx="2298791" cy="307777"/>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   Transformers Adopted </a:t>
            </a:r>
          </a:p>
        </p:txBody>
      </p:sp>
      <p:sp>
        <p:nvSpPr>
          <p:cNvPr id="7" name="Rectangle 6">
            <a:extLst>
              <a:ext uri="{FF2B5EF4-FFF2-40B4-BE49-F238E27FC236}">
                <a16:creationId xmlns:a16="http://schemas.microsoft.com/office/drawing/2014/main" id="{2E87DF98-03F4-55CD-7CBC-61D8334DF393}"/>
              </a:ext>
            </a:extLst>
          </p:cNvPr>
          <p:cNvSpPr/>
          <p:nvPr/>
        </p:nvSpPr>
        <p:spPr>
          <a:xfrm>
            <a:off x="5034477" y="4200288"/>
            <a:ext cx="2502743" cy="588965"/>
          </a:xfrm>
          <a:prstGeom prst="rect">
            <a:avLst/>
          </a:prstGeom>
          <a:noFill/>
          <a:ln w="635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F42489A7-583D-8921-73F5-F86FC038139C}"/>
              </a:ext>
            </a:extLst>
          </p:cNvPr>
          <p:cNvSpPr/>
          <p:nvPr/>
        </p:nvSpPr>
        <p:spPr>
          <a:xfrm>
            <a:off x="8795627" y="2381334"/>
            <a:ext cx="2059626" cy="855723"/>
          </a:xfrm>
          <a:prstGeom prst="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0290952-345F-F269-3844-B214ED66083E}"/>
              </a:ext>
            </a:extLst>
          </p:cNvPr>
          <p:cNvSpPr txBox="1"/>
          <p:nvPr/>
        </p:nvSpPr>
        <p:spPr>
          <a:xfrm>
            <a:off x="5069078" y="3542041"/>
            <a:ext cx="2264175" cy="307777"/>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ADJUSTED FOR</a:t>
            </a:r>
          </a:p>
        </p:txBody>
      </p:sp>
      <p:sp>
        <p:nvSpPr>
          <p:cNvPr id="16" name="TextBox 15">
            <a:extLst>
              <a:ext uri="{FF2B5EF4-FFF2-40B4-BE49-F238E27FC236}">
                <a16:creationId xmlns:a16="http://schemas.microsoft.com/office/drawing/2014/main" id="{AF3FBB63-E347-C1E4-4D73-720C7B05167E}"/>
              </a:ext>
            </a:extLst>
          </p:cNvPr>
          <p:cNvSpPr txBox="1"/>
          <p:nvPr/>
        </p:nvSpPr>
        <p:spPr>
          <a:xfrm>
            <a:off x="1267629" y="2596410"/>
            <a:ext cx="2439972" cy="584775"/>
          </a:xfrm>
          <a:prstGeom prst="rect">
            <a:avLst/>
          </a:prstGeom>
          <a:noFill/>
        </p:spPr>
        <p:txBody>
          <a:bodyPr wrap="square">
            <a:spAutoFit/>
          </a:bodyPr>
          <a:lstStyle/>
          <a:p>
            <a:pPr algn="ctr"/>
            <a:r>
              <a:rPr lang="en-US" sz="1600" b="1" dirty="0">
                <a:latin typeface="Arial" panose="020B0604020202020204" pitchFamily="34" charset="0"/>
                <a:cs typeface="Arial" panose="020B0604020202020204" pitchFamily="34" charset="0"/>
              </a:rPr>
              <a:t>Monthly Baseline Payment</a:t>
            </a:r>
          </a:p>
        </p:txBody>
      </p:sp>
      <p:sp>
        <p:nvSpPr>
          <p:cNvPr id="17" name="TextBox 16">
            <a:extLst>
              <a:ext uri="{FF2B5EF4-FFF2-40B4-BE49-F238E27FC236}">
                <a16:creationId xmlns:a16="http://schemas.microsoft.com/office/drawing/2014/main" id="{C2417E0B-1101-056E-405E-86C82C995C7D}"/>
              </a:ext>
            </a:extLst>
          </p:cNvPr>
          <p:cNvSpPr txBox="1"/>
          <p:nvPr/>
        </p:nvSpPr>
        <p:spPr>
          <a:xfrm>
            <a:off x="5207921" y="2535381"/>
            <a:ext cx="2087386" cy="584775"/>
          </a:xfrm>
          <a:prstGeom prst="rect">
            <a:avLst/>
          </a:prstGeom>
          <a:noFill/>
        </p:spPr>
        <p:txBody>
          <a:bodyPr wrap="square">
            <a:spAutoFit/>
          </a:bodyPr>
          <a:lstStyle/>
          <a:p>
            <a:pPr algn="ctr"/>
            <a:r>
              <a:rPr lang="en-US" sz="1600" b="1" dirty="0">
                <a:latin typeface="Arial" panose="020B0604020202020204" pitchFamily="34" charset="0"/>
                <a:cs typeface="Arial" panose="020B0604020202020204" pitchFamily="34" charset="0"/>
              </a:rPr>
              <a:t> Monthly </a:t>
            </a:r>
          </a:p>
          <a:p>
            <a:pPr algn="ctr"/>
            <a:r>
              <a:rPr lang="en-US" sz="1600" b="1" dirty="0">
                <a:latin typeface="Arial" panose="020B0604020202020204" pitchFamily="34" charset="0"/>
                <a:cs typeface="Arial" panose="020B0604020202020204" pitchFamily="34" charset="0"/>
              </a:rPr>
              <a:t>“Add On” Payment </a:t>
            </a:r>
          </a:p>
        </p:txBody>
      </p:sp>
      <p:sp>
        <p:nvSpPr>
          <p:cNvPr id="20" name="Callout: Line 19">
            <a:extLst>
              <a:ext uri="{FF2B5EF4-FFF2-40B4-BE49-F238E27FC236}">
                <a16:creationId xmlns:a16="http://schemas.microsoft.com/office/drawing/2014/main" id="{D2AE72FB-E94A-E4C5-77CE-D20E59FD98FE}"/>
              </a:ext>
            </a:extLst>
          </p:cNvPr>
          <p:cNvSpPr/>
          <p:nvPr/>
        </p:nvSpPr>
        <p:spPr>
          <a:xfrm>
            <a:off x="2309663" y="3927550"/>
            <a:ext cx="1483082" cy="1002251"/>
          </a:xfrm>
          <a:prstGeom prst="borderCallout1">
            <a:avLst>
              <a:gd name="adj1" fmla="val 18750"/>
              <a:gd name="adj2" fmla="val -8333"/>
              <a:gd name="adj3" fmla="val -43979"/>
              <a:gd name="adj4" fmla="val -1257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423AB86-3D11-00D0-AEE7-48E21EDB0347}"/>
              </a:ext>
            </a:extLst>
          </p:cNvPr>
          <p:cNvSpPr txBox="1"/>
          <p:nvPr/>
        </p:nvSpPr>
        <p:spPr>
          <a:xfrm>
            <a:off x="838200" y="1513804"/>
            <a:ext cx="2592820" cy="369332"/>
          </a:xfrm>
          <a:prstGeom prst="rect">
            <a:avLst/>
          </a:prstGeom>
          <a:solidFill>
            <a:schemeClr val="accent5">
              <a:lumMod val="50000"/>
            </a:schemeClr>
          </a:solidFill>
          <a:ln>
            <a:solidFill>
              <a:schemeClr val="bg1"/>
            </a:solidFill>
          </a:ln>
        </p:spPr>
        <p:txBody>
          <a:bodyPr wrap="square" rtlCol="0">
            <a:spAutoFit/>
          </a:bodyPr>
          <a:lstStyle/>
          <a:p>
            <a:pPr algn="ctr"/>
            <a:r>
              <a:rPr lang="en-US" b="1" dirty="0">
                <a:solidFill>
                  <a:schemeClr val="bg1"/>
                </a:solidFill>
                <a:latin typeface="Arial "/>
              </a:rPr>
              <a:t>Proposed Approach</a:t>
            </a:r>
            <a:r>
              <a:rPr lang="en-US" b="1" dirty="0">
                <a:solidFill>
                  <a:schemeClr val="bg1"/>
                </a:solidFill>
              </a:rPr>
              <a:t> </a:t>
            </a:r>
          </a:p>
        </p:txBody>
      </p:sp>
      <p:sp>
        <p:nvSpPr>
          <p:cNvPr id="24" name="TextBox 23">
            <a:extLst>
              <a:ext uri="{FF2B5EF4-FFF2-40B4-BE49-F238E27FC236}">
                <a16:creationId xmlns:a16="http://schemas.microsoft.com/office/drawing/2014/main" id="{6F7BA7EE-AAED-BE77-9ABB-82AE6A5D8C33}"/>
              </a:ext>
            </a:extLst>
          </p:cNvPr>
          <p:cNvSpPr txBox="1"/>
          <p:nvPr/>
        </p:nvSpPr>
        <p:spPr>
          <a:xfrm>
            <a:off x="2309663" y="4017341"/>
            <a:ext cx="1483082"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Based on blend of historical spending per patient and market average</a:t>
            </a:r>
          </a:p>
        </p:txBody>
      </p:sp>
      <p:sp>
        <p:nvSpPr>
          <p:cNvPr id="25" name="Rectangle 24">
            <a:extLst>
              <a:ext uri="{FF2B5EF4-FFF2-40B4-BE49-F238E27FC236}">
                <a16:creationId xmlns:a16="http://schemas.microsoft.com/office/drawing/2014/main" id="{0996AABB-1647-6238-CD7B-65467B4221C8}"/>
              </a:ext>
            </a:extLst>
          </p:cNvPr>
          <p:cNvSpPr/>
          <p:nvPr/>
        </p:nvSpPr>
        <p:spPr>
          <a:xfrm>
            <a:off x="5023443" y="4788916"/>
            <a:ext cx="2502743" cy="551355"/>
          </a:xfrm>
          <a:prstGeom prst="rect">
            <a:avLst/>
          </a:prstGeom>
          <a:noFill/>
          <a:ln w="635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100B794-38FE-95D0-113B-2165AAB45C7B}"/>
              </a:ext>
            </a:extLst>
          </p:cNvPr>
          <p:cNvSpPr txBox="1"/>
          <p:nvPr/>
        </p:nvSpPr>
        <p:spPr>
          <a:xfrm>
            <a:off x="5142145" y="4916778"/>
            <a:ext cx="2323110" cy="307777"/>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Quality of Care Provided  </a:t>
            </a:r>
          </a:p>
        </p:txBody>
      </p:sp>
      <p:sp>
        <p:nvSpPr>
          <p:cNvPr id="28" name="TextBox 27">
            <a:extLst>
              <a:ext uri="{FF2B5EF4-FFF2-40B4-BE49-F238E27FC236}">
                <a16:creationId xmlns:a16="http://schemas.microsoft.com/office/drawing/2014/main" id="{074D1854-E661-4103-24AB-D6D7F79CCBB0}"/>
              </a:ext>
            </a:extLst>
          </p:cNvPr>
          <p:cNvSpPr txBox="1"/>
          <p:nvPr/>
        </p:nvSpPr>
        <p:spPr>
          <a:xfrm>
            <a:off x="5122726" y="5404481"/>
            <a:ext cx="2323110" cy="523220"/>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Medical and Social Risk of Patient Panel   </a:t>
            </a:r>
          </a:p>
        </p:txBody>
      </p:sp>
      <p:sp>
        <p:nvSpPr>
          <p:cNvPr id="29" name="Rectangle 28">
            <a:extLst>
              <a:ext uri="{FF2B5EF4-FFF2-40B4-BE49-F238E27FC236}">
                <a16:creationId xmlns:a16="http://schemas.microsoft.com/office/drawing/2014/main" id="{5CC964B5-EC5F-62CE-2DB9-BF8BFF9DC810}"/>
              </a:ext>
            </a:extLst>
          </p:cNvPr>
          <p:cNvSpPr/>
          <p:nvPr/>
        </p:nvSpPr>
        <p:spPr>
          <a:xfrm>
            <a:off x="5022511" y="5404481"/>
            <a:ext cx="2502743" cy="551355"/>
          </a:xfrm>
          <a:prstGeom prst="rect">
            <a:avLst/>
          </a:prstGeom>
          <a:noFill/>
          <a:ln w="635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193C1CE-E103-8609-1BF3-1B2BEA19E1F8}"/>
              </a:ext>
            </a:extLst>
          </p:cNvPr>
          <p:cNvSpPr/>
          <p:nvPr/>
        </p:nvSpPr>
        <p:spPr>
          <a:xfrm>
            <a:off x="5057392" y="2460236"/>
            <a:ext cx="2388444" cy="855723"/>
          </a:xfrm>
          <a:prstGeom prst="rect">
            <a:avLst/>
          </a:prstGeom>
          <a:no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us Sign 32">
            <a:extLst>
              <a:ext uri="{FF2B5EF4-FFF2-40B4-BE49-F238E27FC236}">
                <a16:creationId xmlns:a16="http://schemas.microsoft.com/office/drawing/2014/main" id="{E3C5151B-4D52-DD89-14AB-2D6C95B8FD3F}"/>
              </a:ext>
            </a:extLst>
          </p:cNvPr>
          <p:cNvSpPr/>
          <p:nvPr/>
        </p:nvSpPr>
        <p:spPr>
          <a:xfrm>
            <a:off x="4085544" y="2649293"/>
            <a:ext cx="561975" cy="531892"/>
          </a:xfrm>
          <a:prstGeom prst="mathPlus">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Equals 33">
            <a:extLst>
              <a:ext uri="{FF2B5EF4-FFF2-40B4-BE49-F238E27FC236}">
                <a16:creationId xmlns:a16="http://schemas.microsoft.com/office/drawing/2014/main" id="{D061D180-160C-340D-C579-70357E0C1942}"/>
              </a:ext>
            </a:extLst>
          </p:cNvPr>
          <p:cNvSpPr/>
          <p:nvPr/>
        </p:nvSpPr>
        <p:spPr>
          <a:xfrm>
            <a:off x="7787811" y="2550997"/>
            <a:ext cx="652241" cy="526158"/>
          </a:xfrm>
          <a:prstGeom prst="mathEqual">
            <a:avLst/>
          </a:prstGeom>
          <a:solidFill>
            <a:schemeClr val="tx1">
              <a:lumMod val="50000"/>
              <a:lumOff val="5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12A92C62-DAD5-9BB4-0B1A-28945F6656B8}"/>
              </a:ext>
            </a:extLst>
          </p:cNvPr>
          <p:cNvSpPr txBox="1"/>
          <p:nvPr/>
        </p:nvSpPr>
        <p:spPr>
          <a:xfrm>
            <a:off x="9102152" y="2423649"/>
            <a:ext cx="1578884" cy="830997"/>
          </a:xfrm>
          <a:prstGeom prst="rect">
            <a:avLst/>
          </a:prstGeom>
          <a:noFill/>
        </p:spPr>
        <p:txBody>
          <a:bodyPr wrap="square">
            <a:spAutoFit/>
          </a:bodyPr>
          <a:lstStyle/>
          <a:p>
            <a:pPr algn="ctr"/>
            <a:r>
              <a:rPr lang="en-US" sz="1600" b="1" dirty="0">
                <a:latin typeface="Arial" panose="020B0604020202020204" pitchFamily="34" charset="0"/>
                <a:cs typeface="Arial" panose="020B0604020202020204" pitchFamily="34" charset="0"/>
              </a:rPr>
              <a:t>Total Monthly Prospective Payment </a:t>
            </a:r>
          </a:p>
        </p:txBody>
      </p:sp>
    </p:spTree>
    <p:extLst>
      <p:ext uri="{BB962C8B-B14F-4D97-AF65-F5344CB8AC3E}">
        <p14:creationId xmlns:p14="http://schemas.microsoft.com/office/powerpoint/2010/main" val="211588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215660" y="365125"/>
            <a:ext cx="11714672" cy="1325563"/>
          </a:xfrm>
          <a:prstGeom prst="rect">
            <a:avLst/>
          </a:prstGeom>
          <a:noFill/>
          <a:ln>
            <a:noFill/>
          </a:ln>
        </p:spPr>
        <p:txBody>
          <a:bodyPr spcFirstLastPara="1" wrap="square" lIns="91425" tIns="45700" rIns="91425" bIns="45700" anchor="ctr" anchorCtr="0">
            <a:noAutofit/>
          </a:bodyPr>
          <a:lstStyle/>
          <a:p>
            <a:pPr marL="228600" indent="-228600" algn="ctr">
              <a:lnSpc>
                <a:spcPct val="100000"/>
              </a:lnSpc>
              <a:buSzPct val="64000"/>
            </a:pPr>
            <a:r>
              <a:rPr lang="en-US" sz="5400" dirty="0"/>
              <a:t>MAPCAP</a:t>
            </a:r>
            <a:r>
              <a:rPr lang="en-US" sz="4000" dirty="0"/>
              <a:t> </a:t>
            </a:r>
            <a:br>
              <a:rPr lang="en-US" dirty="0"/>
            </a:br>
            <a:r>
              <a:rPr lang="en-US" b="1" dirty="0"/>
              <a:t>MA</a:t>
            </a:r>
            <a:r>
              <a:rPr lang="en-US" dirty="0"/>
              <a:t> </a:t>
            </a:r>
            <a:r>
              <a:rPr lang="en-US" b="1" dirty="0"/>
              <a:t>P</a:t>
            </a:r>
            <a:r>
              <a:rPr lang="en-US" dirty="0"/>
              <a:t>rimary </a:t>
            </a:r>
            <a:r>
              <a:rPr lang="en-US" b="1" dirty="0"/>
              <a:t>C</a:t>
            </a:r>
            <a:r>
              <a:rPr lang="en-US" dirty="0"/>
              <a:t>are </a:t>
            </a:r>
            <a:r>
              <a:rPr lang="en-US" b="1" dirty="0"/>
              <a:t>A</a:t>
            </a:r>
            <a:r>
              <a:rPr lang="en-US" dirty="0"/>
              <a:t>lliance for </a:t>
            </a:r>
            <a:r>
              <a:rPr lang="en-US" b="1" dirty="0"/>
              <a:t>P</a:t>
            </a:r>
            <a:r>
              <a:rPr lang="en-US" dirty="0"/>
              <a:t>atients</a:t>
            </a:r>
            <a:endParaRPr lang="en-US" b="1" dirty="0"/>
          </a:p>
        </p:txBody>
      </p:sp>
      <p:sp>
        <p:nvSpPr>
          <p:cNvPr id="85" name="Google Shape;85;p9"/>
          <p:cNvSpPr txBox="1">
            <a:spLocks noGrp="1"/>
          </p:cNvSpPr>
          <p:nvPr>
            <p:ph type="body" idx="1"/>
          </p:nvPr>
        </p:nvSpPr>
        <p:spPr>
          <a:xfrm>
            <a:off x="0" y="1690688"/>
            <a:ext cx="12076552" cy="4802187"/>
          </a:xfrm>
          <a:prstGeom prst="rect">
            <a:avLst/>
          </a:prstGeom>
          <a:noFill/>
          <a:ln>
            <a:noFill/>
          </a:ln>
        </p:spPr>
        <p:txBody>
          <a:bodyPr spcFirstLastPara="1" wrap="square" lIns="91425" tIns="45700" rIns="91425" bIns="45700" anchor="t" anchorCtr="0">
            <a:normAutofit/>
          </a:bodyPr>
          <a:lstStyle/>
          <a:p>
            <a:pPr marL="228600" indent="-228600">
              <a:lnSpc>
                <a:spcPct val="100000"/>
              </a:lnSpc>
              <a:buSzPct val="64000"/>
            </a:pPr>
            <a:endParaRPr lang="en-US" sz="1400" dirty="0"/>
          </a:p>
          <a:p>
            <a:pPr marL="0" indent="0">
              <a:lnSpc>
                <a:spcPct val="100000"/>
              </a:lnSpc>
              <a:buSzPct val="64000"/>
              <a:buNone/>
            </a:pPr>
            <a:endParaRPr lang="en-US" dirty="0"/>
          </a:p>
        </p:txBody>
      </p:sp>
      <p:sp>
        <p:nvSpPr>
          <p:cNvPr id="4" name="Text Placeholder 2"/>
          <p:cNvSpPr txBox="1"/>
          <p:nvPr/>
        </p:nvSpPr>
        <p:spPr>
          <a:xfrm>
            <a:off x="215660" y="2096219"/>
            <a:ext cx="11422158" cy="4616308"/>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panose="020B0604020202090204"/>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panose="020B0604020202090204"/>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panose="020B0604020202090204"/>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9pPr>
          </a:lstStyle>
          <a:p>
            <a:pPr lvl="1"/>
            <a:r>
              <a:rPr lang="en-US" sz="3000" dirty="0">
                <a:solidFill>
                  <a:schemeClr val="tx1"/>
                </a:solidFill>
              </a:rPr>
              <a:t>MMS (March 2019): PC Transformers</a:t>
            </a:r>
          </a:p>
          <a:p>
            <a:pPr lvl="1"/>
            <a:r>
              <a:rPr lang="en-US" sz="3000" dirty="0">
                <a:solidFill>
                  <a:schemeClr val="tx1"/>
                </a:solidFill>
              </a:rPr>
              <a:t>Primary Care Collaborative (PCC) in Washington DC</a:t>
            </a:r>
          </a:p>
          <a:p>
            <a:pPr lvl="1"/>
            <a:r>
              <a:rPr lang="en-US" sz="3000" dirty="0">
                <a:solidFill>
                  <a:schemeClr val="tx1"/>
                </a:solidFill>
              </a:rPr>
              <a:t>Health Policy Commission meetings</a:t>
            </a:r>
          </a:p>
          <a:p>
            <a:pPr lvl="1"/>
            <a:r>
              <a:rPr lang="en-US" sz="3000" dirty="0">
                <a:solidFill>
                  <a:schemeClr val="tx1"/>
                </a:solidFill>
              </a:rPr>
              <a:t>Governor Baker Proposed 30% increase in PC Investment (Nov 2019)</a:t>
            </a:r>
          </a:p>
          <a:p>
            <a:pPr lvl="1"/>
            <a:r>
              <a:rPr lang="en-US" sz="3000" dirty="0">
                <a:solidFill>
                  <a:schemeClr val="tx1"/>
                </a:solidFill>
              </a:rPr>
              <a:t>COVID-19 Pandemic</a:t>
            </a:r>
          </a:p>
          <a:p>
            <a:pPr lvl="1"/>
            <a:r>
              <a:rPr lang="en-US" sz="3000" dirty="0"/>
              <a:t>Proposal for doubling Primary Care Investment AND replacing FFS with a prospective monthly PC payment </a:t>
            </a:r>
          </a:p>
          <a:p>
            <a:pPr lvl="1"/>
            <a:r>
              <a:rPr lang="en-US" sz="3000" dirty="0"/>
              <a:t>200 signatures: CEOs, Deans, diverse stakeholders, PCPs</a:t>
            </a:r>
          </a:p>
          <a:p>
            <a:pPr lvl="1"/>
            <a:r>
              <a:rPr lang="en-US" sz="3000" dirty="0"/>
              <a:t>Task Force </a:t>
            </a:r>
            <a:r>
              <a:rPr lang="en-US" sz="3000" dirty="0">
                <a:sym typeface="Wingdings" panose="05000000000000000000" pitchFamily="2" charset="2"/>
              </a:rPr>
              <a:t> Working Groups (PMPM, Risk, Quality, Employers)</a:t>
            </a:r>
          </a:p>
          <a:p>
            <a:pPr lvl="1"/>
            <a:r>
              <a:rPr lang="en-US" sz="3000" b="1" dirty="0">
                <a:sym typeface="Wingdings" panose="05000000000000000000" pitchFamily="2" charset="2"/>
              </a:rPr>
              <a:t>Legislative Solution: PC4You (S.750)</a:t>
            </a:r>
            <a:br>
              <a:rPr lang="en-US" dirty="0"/>
            </a:br>
            <a:endParaRPr lang="en-US" dirty="0"/>
          </a:p>
        </p:txBody>
      </p:sp>
    </p:spTree>
    <p:extLst>
      <p:ext uri="{BB962C8B-B14F-4D97-AF65-F5344CB8AC3E}">
        <p14:creationId xmlns:p14="http://schemas.microsoft.com/office/powerpoint/2010/main" val="12634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Quality Measurement/P4P</a:t>
            </a:r>
            <a:endParaRPr dirty="0"/>
          </a:p>
        </p:txBody>
      </p:sp>
      <p:sp>
        <p:nvSpPr>
          <p:cNvPr id="92" name="Google Shape;92;p8"/>
          <p:cNvSpPr txBox="1">
            <a:spLocks noGrp="1"/>
          </p:cNvSpPr>
          <p:nvPr>
            <p:ph type="body" idx="1"/>
          </p:nvPr>
        </p:nvSpPr>
        <p:spPr>
          <a:xfrm>
            <a:off x="487680" y="1914918"/>
            <a:ext cx="11613525" cy="4738801"/>
          </a:xfrm>
          <a:prstGeom prst="rect">
            <a:avLst/>
          </a:prstGeom>
          <a:noFill/>
          <a:ln>
            <a:noFill/>
          </a:ln>
        </p:spPr>
        <p:txBody>
          <a:bodyPr spcFirstLastPara="1" wrap="square" lIns="91425" tIns="45700" rIns="91425" bIns="45700" anchor="t" anchorCtr="0">
            <a:normAutofit fontScale="25000" lnSpcReduction="20000"/>
          </a:bodyPr>
          <a:lstStyle/>
          <a:p>
            <a:pPr marL="228600" indent="-228600">
              <a:lnSpc>
                <a:spcPct val="80000"/>
              </a:lnSpc>
              <a:buSzPts val="1700"/>
            </a:pPr>
            <a:r>
              <a:rPr lang="en-US" sz="9600" dirty="0"/>
              <a:t>Establish a menu of 12 Quality Measures</a:t>
            </a:r>
          </a:p>
          <a:p>
            <a:pPr marL="685800" lvl="1" indent="-228600">
              <a:lnSpc>
                <a:spcPct val="80000"/>
              </a:lnSpc>
              <a:buSzPts val="1700"/>
            </a:pPr>
            <a:r>
              <a:rPr lang="en-US" sz="9600" dirty="0"/>
              <a:t>Must be appropriate for a primary care setting</a:t>
            </a:r>
          </a:p>
          <a:p>
            <a:pPr marL="685800" lvl="1" indent="-228600">
              <a:lnSpc>
                <a:spcPct val="80000"/>
              </a:lnSpc>
              <a:buSzPts val="1700"/>
            </a:pPr>
            <a:r>
              <a:rPr lang="en-US" sz="9600" dirty="0"/>
              <a:t>Must be evidence that the implementation of these measures improves health</a:t>
            </a:r>
          </a:p>
          <a:p>
            <a:pPr marL="685800" lvl="1" indent="-228600">
              <a:lnSpc>
                <a:spcPct val="80000"/>
              </a:lnSpc>
              <a:buSzPts val="1700"/>
            </a:pPr>
            <a:r>
              <a:rPr lang="en-US" sz="9600" dirty="0"/>
              <a:t>Must be patient-centered</a:t>
            </a:r>
            <a:br>
              <a:rPr lang="en-US" sz="9600" dirty="0"/>
            </a:br>
            <a:endParaRPr lang="en-US" sz="9600" dirty="0"/>
          </a:p>
          <a:p>
            <a:pPr marL="228600" indent="-228600">
              <a:lnSpc>
                <a:spcPct val="80000"/>
              </a:lnSpc>
              <a:buSzPts val="1700"/>
            </a:pPr>
            <a:r>
              <a:rPr lang="en-US" sz="9600" dirty="0"/>
              <a:t>Choose six measures from this menu of 12</a:t>
            </a:r>
          </a:p>
          <a:p>
            <a:pPr marL="685800" lvl="1" indent="-228600">
              <a:lnSpc>
                <a:spcPct val="80000"/>
              </a:lnSpc>
              <a:buSzPts val="1700"/>
            </a:pPr>
            <a:r>
              <a:rPr lang="en-US" sz="8000" dirty="0"/>
              <a:t>At least two of the five measures must be based on patient experience</a:t>
            </a:r>
          </a:p>
          <a:p>
            <a:pPr marL="1143000" lvl="2" indent="-228600">
              <a:lnSpc>
                <a:spcPct val="80000"/>
              </a:lnSpc>
              <a:buSzPts val="1700"/>
            </a:pPr>
            <a:r>
              <a:rPr lang="en-US" sz="8000" dirty="0"/>
              <a:t>Collaboration</a:t>
            </a:r>
          </a:p>
          <a:p>
            <a:pPr marL="1143000" lvl="2" indent="-228600">
              <a:lnSpc>
                <a:spcPct val="80000"/>
              </a:lnSpc>
              <a:buSzPts val="1700"/>
            </a:pPr>
            <a:r>
              <a:rPr lang="en-US" sz="8000" dirty="0"/>
              <a:t>Access</a:t>
            </a:r>
          </a:p>
          <a:p>
            <a:pPr marL="1143000" lvl="2" indent="-228600">
              <a:lnSpc>
                <a:spcPct val="80000"/>
              </a:lnSpc>
              <a:buSzPts val="1700"/>
            </a:pPr>
            <a:r>
              <a:rPr lang="en-US" sz="8000" dirty="0"/>
              <a:t>new ABFM Measures based on continuity and comprehensiveness</a:t>
            </a:r>
          </a:p>
          <a:p>
            <a:pPr marL="685800" lvl="1" indent="-228600">
              <a:lnSpc>
                <a:spcPct val="80000"/>
              </a:lnSpc>
              <a:buSzPts val="1700"/>
            </a:pPr>
            <a:r>
              <a:rPr lang="en-US" sz="8000" dirty="0"/>
              <a:t>One of those two measures may be PCPCM</a:t>
            </a:r>
            <a:r>
              <a:rPr lang="en-US" sz="8000" baseline="30000" dirty="0">
                <a:solidFill>
                  <a:srgbClr val="000000"/>
                </a:solidFill>
              </a:rPr>
              <a:t> 30, 31</a:t>
            </a:r>
            <a:r>
              <a:rPr lang="en-US" sz="12800" baseline="30000" dirty="0">
                <a:solidFill>
                  <a:srgbClr val="000000"/>
                </a:solidFill>
              </a:rPr>
              <a:t> </a:t>
            </a:r>
            <a:br>
              <a:rPr lang="en-US" sz="12800" baseline="30000" dirty="0">
                <a:solidFill>
                  <a:srgbClr val="000000"/>
                </a:solidFill>
              </a:rPr>
            </a:br>
            <a:endParaRPr lang="en-US" sz="8000" dirty="0"/>
          </a:p>
          <a:p>
            <a:pPr marL="228600" indent="-228600">
              <a:lnSpc>
                <a:spcPct val="80000"/>
              </a:lnSpc>
              <a:buSzPts val="1700"/>
            </a:pPr>
            <a:r>
              <a:rPr lang="en-US" sz="9600" dirty="0"/>
              <a:t>Consider collaborating with the EOHHS Quality Measure Alignment Task Force</a:t>
            </a:r>
            <a:endParaRPr lang="en-US" sz="7200" dirty="0"/>
          </a:p>
          <a:p>
            <a:pPr marL="457200" lvl="1" indent="0">
              <a:lnSpc>
                <a:spcPct val="80000"/>
              </a:lnSpc>
              <a:buSzPts val="1700"/>
              <a:buNone/>
            </a:pPr>
            <a:endParaRPr lang="en-US" sz="7200" dirty="0"/>
          </a:p>
          <a:p>
            <a:pPr marL="228600" indent="-228600">
              <a:lnSpc>
                <a:spcPct val="80000"/>
              </a:lnSpc>
              <a:buSzPts val="1700"/>
            </a:pPr>
            <a:r>
              <a:rPr lang="en-US" sz="9600" dirty="0"/>
              <a:t>Work toward Standardizing measures across MassHealth and commercial payers</a:t>
            </a:r>
          </a:p>
          <a:p>
            <a:pPr marL="685800" lvl="1" indent="-228600">
              <a:lnSpc>
                <a:spcPct val="80000"/>
              </a:lnSpc>
              <a:buSzPts val="1700"/>
            </a:pPr>
            <a:endParaRPr lang="en-US" sz="3800" dirty="0"/>
          </a:p>
        </p:txBody>
      </p:sp>
      <p:sp>
        <p:nvSpPr>
          <p:cNvPr id="2" name="TextBox 1">
            <a:extLst>
              <a:ext uri="{FF2B5EF4-FFF2-40B4-BE49-F238E27FC236}">
                <a16:creationId xmlns:a16="http://schemas.microsoft.com/office/drawing/2014/main" id="{DCE9DEEB-5421-A42C-9966-FD90C3ED5199}"/>
              </a:ext>
            </a:extLst>
          </p:cNvPr>
          <p:cNvSpPr txBox="1"/>
          <p:nvPr/>
        </p:nvSpPr>
        <p:spPr>
          <a:xfrm>
            <a:off x="10324501" y="6169709"/>
            <a:ext cx="7740650" cy="523220"/>
          </a:xfrm>
          <a:prstGeom prst="rect">
            <a:avLst/>
          </a:prstGeom>
          <a:noFill/>
        </p:spPr>
        <p:txBody>
          <a:bodyPr wrap="square" rtlCol="0">
            <a:spAutoFit/>
          </a:bodyPr>
          <a:lstStyle/>
          <a:p>
            <a:r>
              <a:rPr lang="en-US" baseline="30000" dirty="0"/>
              <a:t>30 </a:t>
            </a:r>
            <a:r>
              <a:rPr lang="en-US" dirty="0"/>
              <a:t>Etz et al., 2012</a:t>
            </a:r>
          </a:p>
          <a:p>
            <a:r>
              <a:rPr lang="en-US" baseline="30000" dirty="0"/>
              <a:t>31 </a:t>
            </a:r>
            <a:r>
              <a:rPr lang="en-US" dirty="0"/>
              <a:t>Ronis et al, 2012</a:t>
            </a:r>
            <a:endParaRPr lang="en-US" baseline="30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8"/>
          <p:cNvSpPr txBox="1">
            <a:spLocks noGrp="1"/>
          </p:cNvSpPr>
          <p:nvPr>
            <p:ph type="title"/>
          </p:nvPr>
        </p:nvSpPr>
        <p:spPr>
          <a:xfrm>
            <a:off x="838200" y="365125"/>
            <a:ext cx="10515600" cy="68519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n-US" b="1" dirty="0"/>
              <a:t>Risk and SDOH</a:t>
            </a:r>
            <a:endParaRPr dirty="0"/>
          </a:p>
        </p:txBody>
      </p:sp>
      <p:sp>
        <p:nvSpPr>
          <p:cNvPr id="92" name="Google Shape;92;p8"/>
          <p:cNvSpPr txBox="1">
            <a:spLocks noGrp="1"/>
          </p:cNvSpPr>
          <p:nvPr>
            <p:ph type="body" idx="1"/>
          </p:nvPr>
        </p:nvSpPr>
        <p:spPr>
          <a:xfrm>
            <a:off x="655320" y="1273845"/>
            <a:ext cx="10881360" cy="5678136"/>
          </a:xfrm>
          <a:prstGeom prst="rect">
            <a:avLst/>
          </a:prstGeom>
          <a:noFill/>
          <a:ln>
            <a:noFill/>
          </a:ln>
        </p:spPr>
        <p:txBody>
          <a:bodyPr spcFirstLastPara="1" wrap="square" lIns="91425" tIns="45700" rIns="91425" bIns="45700" anchor="t" anchorCtr="0">
            <a:normAutofit fontScale="82500" lnSpcReduction="20000"/>
          </a:bodyPr>
          <a:lstStyle/>
          <a:p>
            <a:pPr marL="0" lvl="0" indent="0">
              <a:lnSpc>
                <a:spcPct val="120000"/>
              </a:lnSpc>
              <a:buSzPts val="1700"/>
              <a:buNone/>
            </a:pPr>
            <a:r>
              <a:rPr lang="en-US" sz="3200" dirty="0"/>
              <a:t>Risk formula to be established by the PC Council with the goals of increasing fairness and equity;</a:t>
            </a:r>
            <a:r>
              <a:rPr lang="en-US" sz="3200" baseline="30000" dirty="0"/>
              <a:t> 31</a:t>
            </a:r>
            <a:r>
              <a:rPr lang="en-US" sz="3200" dirty="0"/>
              <a:t> plus limiting opportunities for gaming and cherry picking. </a:t>
            </a:r>
            <a:br>
              <a:rPr lang="en-US" sz="3200" dirty="0"/>
            </a:br>
            <a:endParaRPr lang="en-US" sz="1500" dirty="0"/>
          </a:p>
          <a:p>
            <a:pPr marL="0" lvl="0" indent="0">
              <a:lnSpc>
                <a:spcPct val="120000"/>
              </a:lnSpc>
              <a:buSzPts val="1700"/>
              <a:buNone/>
            </a:pPr>
            <a:endParaRPr lang="en-US" sz="1100" dirty="0"/>
          </a:p>
          <a:p>
            <a:pPr marL="0" lvl="0" indent="0">
              <a:lnSpc>
                <a:spcPct val="80000"/>
              </a:lnSpc>
              <a:buSzPts val="1700"/>
              <a:buNone/>
            </a:pPr>
            <a:r>
              <a:rPr lang="en-US" sz="3200" dirty="0"/>
              <a:t>Age/Sex</a:t>
            </a:r>
          </a:p>
          <a:p>
            <a:pPr marL="685800" lvl="1" indent="-228600">
              <a:lnSpc>
                <a:spcPct val="80000"/>
              </a:lnSpc>
              <a:spcBef>
                <a:spcPts val="1000"/>
              </a:spcBef>
              <a:buSzPts val="1700"/>
            </a:pPr>
            <a:r>
              <a:rPr lang="en-US" sz="2800" dirty="0"/>
              <a:t>Removes gaming and administrative burden</a:t>
            </a:r>
            <a:r>
              <a:rPr lang="en-US" sz="2800" baseline="30000" dirty="0"/>
              <a:t>32</a:t>
            </a:r>
            <a:r>
              <a:rPr lang="en-US" sz="3200" dirty="0"/>
              <a:t> </a:t>
            </a:r>
          </a:p>
          <a:p>
            <a:pPr marL="685800" lvl="1" indent="-228600">
              <a:lnSpc>
                <a:spcPct val="80000"/>
              </a:lnSpc>
              <a:spcBef>
                <a:spcPts val="1000"/>
              </a:spcBef>
              <a:buSzPts val="1700"/>
            </a:pPr>
            <a:r>
              <a:rPr lang="en-US" sz="2800" dirty="0"/>
              <a:t>Adopted by BCBS in some of their new products</a:t>
            </a:r>
            <a:endParaRPr sz="4400" dirty="0"/>
          </a:p>
          <a:p>
            <a:pPr marL="228600" lvl="0" indent="-228600" algn="l" rtl="0">
              <a:lnSpc>
                <a:spcPct val="80000"/>
              </a:lnSpc>
              <a:spcBef>
                <a:spcPts val="1000"/>
              </a:spcBef>
              <a:spcAft>
                <a:spcPts val="0"/>
              </a:spcAft>
              <a:buClr>
                <a:schemeClr val="dk1"/>
              </a:buClr>
              <a:buSzPts val="1700"/>
              <a:buChar char="•"/>
            </a:pPr>
            <a:endParaRPr lang="en-US" sz="1800" dirty="0"/>
          </a:p>
          <a:p>
            <a:pPr marL="0" indent="0">
              <a:lnSpc>
                <a:spcPct val="80000"/>
              </a:lnSpc>
              <a:buSzPts val="1700"/>
              <a:buNone/>
            </a:pPr>
            <a:r>
              <a:rPr lang="en-US" sz="3200" dirty="0"/>
              <a:t>Neighborhood Stress Score (NSS)</a:t>
            </a:r>
            <a:endParaRPr lang="en-US" sz="4800" dirty="0"/>
          </a:p>
          <a:p>
            <a:pPr marL="685800" lvl="1" indent="-228600">
              <a:lnSpc>
                <a:spcPct val="80000"/>
              </a:lnSpc>
              <a:spcBef>
                <a:spcPts val="1000"/>
              </a:spcBef>
              <a:buSzPts val="1700"/>
            </a:pPr>
            <a:r>
              <a:rPr lang="en-US" sz="2800" dirty="0"/>
              <a:t>Accounts for social determinants of health</a:t>
            </a:r>
            <a:r>
              <a:rPr lang="en-US" sz="2800" baseline="30000" dirty="0"/>
              <a:t>33</a:t>
            </a:r>
            <a:endParaRPr lang="en-US" sz="2800" dirty="0"/>
          </a:p>
          <a:p>
            <a:pPr marL="685800" lvl="1" indent="-228600">
              <a:lnSpc>
                <a:spcPct val="80000"/>
              </a:lnSpc>
              <a:spcBef>
                <a:spcPts val="1000"/>
              </a:spcBef>
              <a:buSzPts val="1700"/>
            </a:pPr>
            <a:r>
              <a:rPr lang="en-US" sz="2800" dirty="0"/>
              <a:t>Builds on MassHealth ACO model </a:t>
            </a:r>
            <a:r>
              <a:rPr lang="en-US" sz="2800" baseline="30000" dirty="0">
                <a:solidFill>
                  <a:srgbClr val="000000"/>
                </a:solidFill>
              </a:rPr>
              <a:t>34</a:t>
            </a:r>
          </a:p>
          <a:p>
            <a:pPr marL="685800" lvl="1" indent="-228600">
              <a:lnSpc>
                <a:spcPct val="80000"/>
              </a:lnSpc>
              <a:spcBef>
                <a:spcPts val="1000"/>
              </a:spcBef>
              <a:buSzPts val="1700"/>
            </a:pPr>
            <a:r>
              <a:rPr lang="en-US" sz="2800" dirty="0">
                <a:solidFill>
                  <a:srgbClr val="000000"/>
                </a:solidFill>
              </a:rPr>
              <a:t>Similar models being used in UK, New Zealand</a:t>
            </a:r>
          </a:p>
          <a:p>
            <a:pPr marL="0" indent="0">
              <a:lnSpc>
                <a:spcPct val="80000"/>
              </a:lnSpc>
              <a:buSzPts val="1700"/>
              <a:buNone/>
            </a:pPr>
            <a:br>
              <a:rPr lang="en-US" sz="3200" b="1" dirty="0"/>
            </a:br>
            <a:r>
              <a:rPr lang="en-US" sz="3200" b="1" dirty="0"/>
              <a:t>PCALS (Primary Care Activity Levels): 1, 2 PLUS Diagnoses and Medications</a:t>
            </a:r>
            <a:br>
              <a:rPr lang="en-US" sz="1200" b="1" dirty="0"/>
            </a:br>
            <a:br>
              <a:rPr lang="en-US" sz="3200" dirty="0"/>
            </a:br>
            <a:endParaRPr lang="en-US" sz="3200" dirty="0"/>
          </a:p>
        </p:txBody>
      </p:sp>
      <p:sp>
        <p:nvSpPr>
          <p:cNvPr id="2" name="TextBox 1">
            <a:extLst>
              <a:ext uri="{FF2B5EF4-FFF2-40B4-BE49-F238E27FC236}">
                <a16:creationId xmlns:a16="http://schemas.microsoft.com/office/drawing/2014/main" id="{F40D08B2-FFAB-C2F9-CD9C-BC2059266DEE}"/>
              </a:ext>
            </a:extLst>
          </p:cNvPr>
          <p:cNvSpPr txBox="1"/>
          <p:nvPr/>
        </p:nvSpPr>
        <p:spPr>
          <a:xfrm>
            <a:off x="7788335" y="6211669"/>
            <a:ext cx="7740650" cy="523220"/>
          </a:xfrm>
          <a:prstGeom prst="rect">
            <a:avLst/>
          </a:prstGeom>
          <a:noFill/>
        </p:spPr>
        <p:txBody>
          <a:bodyPr wrap="square" rtlCol="0">
            <a:spAutoFit/>
          </a:bodyPr>
          <a:lstStyle/>
          <a:p>
            <a:r>
              <a:rPr lang="en-US" baseline="30000" dirty="0"/>
              <a:t>32 </a:t>
            </a:r>
            <a:r>
              <a:rPr lang="en-US" dirty="0" err="1"/>
              <a:t>Iezzoni</a:t>
            </a:r>
            <a:r>
              <a:rPr lang="en-US" dirty="0"/>
              <a:t>, 1997</a:t>
            </a:r>
          </a:p>
          <a:p>
            <a:r>
              <a:rPr lang="en-US" baseline="30000" dirty="0"/>
              <a:t>33 </a:t>
            </a:r>
            <a:r>
              <a:rPr lang="en-US" dirty="0"/>
              <a:t>LaPointe , 2019</a:t>
            </a:r>
            <a:endParaRPr lang="en-US" baseline="30000" dirty="0"/>
          </a:p>
        </p:txBody>
      </p:sp>
      <p:sp>
        <p:nvSpPr>
          <p:cNvPr id="3" name="TextBox 2">
            <a:extLst>
              <a:ext uri="{FF2B5EF4-FFF2-40B4-BE49-F238E27FC236}">
                <a16:creationId xmlns:a16="http://schemas.microsoft.com/office/drawing/2014/main" id="{58F361D2-F90F-A2F7-2E53-439A3F3B97DF}"/>
              </a:ext>
            </a:extLst>
          </p:cNvPr>
          <p:cNvSpPr txBox="1"/>
          <p:nvPr/>
        </p:nvSpPr>
        <p:spPr>
          <a:xfrm>
            <a:off x="10028328" y="6211669"/>
            <a:ext cx="7740650" cy="523220"/>
          </a:xfrm>
          <a:prstGeom prst="rect">
            <a:avLst/>
          </a:prstGeom>
          <a:noFill/>
        </p:spPr>
        <p:txBody>
          <a:bodyPr wrap="square" rtlCol="0">
            <a:spAutoFit/>
          </a:bodyPr>
          <a:lstStyle/>
          <a:p>
            <a:r>
              <a:rPr lang="en-US" baseline="30000" dirty="0"/>
              <a:t>34 </a:t>
            </a:r>
            <a:r>
              <a:rPr lang="en-US" dirty="0"/>
              <a:t>Ash et al, 2017</a:t>
            </a:r>
          </a:p>
          <a:p>
            <a:r>
              <a:rPr lang="en-US" baseline="30000" dirty="0"/>
              <a:t>35 </a:t>
            </a:r>
            <a:r>
              <a:rPr lang="en-US" dirty="0"/>
              <a:t>Huffstetler et al., 2019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
          <p:cNvSpPr txBox="1">
            <a:spLocks noGrp="1"/>
          </p:cNvSpPr>
          <p:nvPr>
            <p:ph type="title"/>
          </p:nvPr>
        </p:nvSpPr>
        <p:spPr>
          <a:xfrm>
            <a:off x="838200" y="534665"/>
            <a:ext cx="10515600" cy="100551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5400" b="1" dirty="0"/>
              <a:t>Who Benefits?</a:t>
            </a:r>
            <a:endParaRPr sz="5400" dirty="0"/>
          </a:p>
        </p:txBody>
      </p:sp>
      <p:sp>
        <p:nvSpPr>
          <p:cNvPr id="203" name="Google Shape;203;p1"/>
          <p:cNvSpPr txBox="1">
            <a:spLocks noGrp="1"/>
          </p:cNvSpPr>
          <p:nvPr>
            <p:ph type="body" idx="1"/>
          </p:nvPr>
        </p:nvSpPr>
        <p:spPr>
          <a:xfrm>
            <a:off x="209320" y="1319843"/>
            <a:ext cx="11810082" cy="5223832"/>
          </a:xfrm>
          <a:prstGeom prst="rect">
            <a:avLst/>
          </a:prstGeom>
          <a:noFill/>
          <a:ln>
            <a:noFill/>
          </a:ln>
        </p:spPr>
        <p:txBody>
          <a:bodyPr spcFirstLastPara="1" wrap="square" lIns="91425" tIns="45700" rIns="91425" bIns="45700" anchor="t" anchorCtr="0">
            <a:normAutofit fontScale="62500" lnSpcReduction="20000"/>
          </a:bodyPr>
          <a:lstStyle/>
          <a:p>
            <a:pPr marL="228600" indent="-228600">
              <a:lnSpc>
                <a:spcPct val="70000"/>
              </a:lnSpc>
              <a:buSzPct val="80000"/>
            </a:pPr>
            <a:endParaRPr lang="en-US" sz="1400" dirty="0"/>
          </a:p>
          <a:p>
            <a:pPr indent="-457200">
              <a:lnSpc>
                <a:spcPct val="70000"/>
              </a:lnSpc>
              <a:buSzPct val="80000"/>
            </a:pPr>
            <a:endParaRPr lang="en-US" sz="11200" dirty="0"/>
          </a:p>
          <a:p>
            <a:pPr marL="0" indent="0">
              <a:lnSpc>
                <a:spcPct val="110000"/>
              </a:lnSpc>
              <a:buNone/>
            </a:pPr>
            <a:r>
              <a:rPr lang="en-US" sz="6700" dirty="0">
                <a:latin typeface="Times New Roman" panose="02020603050405020304" pitchFamily="18" charset="0"/>
              </a:rPr>
              <a:t>Practices that opt in to PC4YOU receive a prospective monthly payment for their commercial patients from the Primary Care Stabilization Fund</a:t>
            </a:r>
          </a:p>
          <a:p>
            <a:pPr marL="0" indent="0">
              <a:lnSpc>
                <a:spcPct val="110000"/>
              </a:lnSpc>
              <a:buNone/>
            </a:pPr>
            <a:endParaRPr lang="en-US" sz="6700" dirty="0">
              <a:latin typeface="Times New Roman" panose="02020603050405020304" pitchFamily="18" charset="0"/>
            </a:endParaRPr>
          </a:p>
          <a:p>
            <a:pPr marL="0" indent="0">
              <a:lnSpc>
                <a:spcPct val="110000"/>
              </a:lnSpc>
              <a:buNone/>
            </a:pPr>
            <a:r>
              <a:rPr lang="en-US" sz="6700" dirty="0">
                <a:latin typeface="Times New Roman" panose="02020603050405020304" pitchFamily="18" charset="0"/>
              </a:rPr>
              <a:t>Benefits all the patients in the practice (Transformers)</a:t>
            </a:r>
            <a:endParaRPr lang="en-US" sz="4800" dirty="0"/>
          </a:p>
          <a:p>
            <a:pPr marL="0" lvl="0" indent="0">
              <a:buSzPct val="80000"/>
              <a:buNone/>
            </a:pPr>
            <a:endParaRPr lang="en-US" dirty="0"/>
          </a:p>
          <a:p>
            <a:pPr marL="228600" lvl="0" indent="0">
              <a:buSzPct val="80000"/>
              <a:buNone/>
            </a:pPr>
            <a:endParaRPr lang="en-US" dirty="0"/>
          </a:p>
          <a:p>
            <a:pPr marL="228600" indent="-228600">
              <a:lnSpc>
                <a:spcPct val="70000"/>
              </a:lnSpc>
              <a:buSzPct val="80000"/>
            </a:pPr>
            <a:endParaRPr lang="en-US" sz="1400" dirty="0"/>
          </a:p>
          <a:p>
            <a:pPr marL="228600" indent="-228600">
              <a:lnSpc>
                <a:spcPct val="70000"/>
              </a:lnSpc>
              <a:buSzPct val="80000"/>
            </a:pPr>
            <a:endParaRPr lang="en-US" sz="1400" dirty="0"/>
          </a:p>
          <a:p>
            <a:pPr marL="228600" indent="-228600">
              <a:lnSpc>
                <a:spcPct val="70000"/>
              </a:lnSpc>
              <a:buSzPct val="80000"/>
            </a:pPr>
            <a:endParaRPr lang="en-US" sz="1400" dirty="0"/>
          </a:p>
        </p:txBody>
      </p:sp>
    </p:spTree>
    <p:extLst>
      <p:ext uri="{BB962C8B-B14F-4D97-AF65-F5344CB8AC3E}">
        <p14:creationId xmlns:p14="http://schemas.microsoft.com/office/powerpoint/2010/main" val="2679168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B1849-5ED1-40DF-E76E-E92DE827F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11B00-F0ED-3688-C763-9753DADDE2DF}"/>
              </a:ext>
            </a:extLst>
          </p:cNvPr>
          <p:cNvSpPr>
            <a:spLocks noGrp="1"/>
          </p:cNvSpPr>
          <p:nvPr>
            <p:ph type="title"/>
          </p:nvPr>
        </p:nvSpPr>
        <p:spPr>
          <a:xfrm>
            <a:off x="838200" y="226426"/>
            <a:ext cx="10515600" cy="1770555"/>
          </a:xfrm>
        </p:spPr>
        <p:txBody>
          <a:bodyPr>
            <a:normAutofit fontScale="90000"/>
          </a:bodyPr>
          <a:lstStyle/>
          <a:p>
            <a:pPr algn="ctr"/>
            <a:br>
              <a:rPr lang="en-US" sz="3200" b="1" dirty="0"/>
            </a:br>
            <a:r>
              <a:rPr lang="en-US" sz="3200" b="1" dirty="0"/>
              <a:t>Health Insurance Coverage in MA</a:t>
            </a:r>
            <a:br>
              <a:rPr lang="en-US" sz="3200" b="1" dirty="0"/>
            </a:br>
            <a:r>
              <a:rPr lang="en-US" sz="2700" i="1" dirty="0"/>
              <a:t>Data from Kaiser Family Foundation (2023)</a:t>
            </a:r>
            <a:br>
              <a:rPr lang="en-US" sz="3200" i="1" dirty="0"/>
            </a:br>
            <a:br>
              <a:rPr lang="en-US" sz="3200" i="1" dirty="0"/>
            </a:br>
            <a:endParaRPr lang="en-US" sz="3200" b="1" dirty="0"/>
          </a:p>
        </p:txBody>
      </p:sp>
      <p:graphicFrame>
        <p:nvGraphicFramePr>
          <p:cNvPr id="4" name="Chart 3">
            <a:extLst>
              <a:ext uri="{FF2B5EF4-FFF2-40B4-BE49-F238E27FC236}">
                <a16:creationId xmlns:a16="http://schemas.microsoft.com/office/drawing/2014/main" id="{AA028E97-F26D-DD1E-DDB3-1E29263EE827}"/>
              </a:ext>
            </a:extLst>
          </p:cNvPr>
          <p:cNvGraphicFramePr/>
          <p:nvPr/>
        </p:nvGraphicFramePr>
        <p:xfrm>
          <a:off x="838201" y="1355863"/>
          <a:ext cx="10515599" cy="5577840"/>
        </p:xfrm>
        <a:graphic>
          <a:graphicData uri="http://schemas.openxmlformats.org/drawingml/2006/chart">
            <c:chart xmlns:c="http://schemas.openxmlformats.org/drawingml/2006/chart" xmlns:r="http://schemas.openxmlformats.org/officeDocument/2006/relationships" r:id="rId3"/>
          </a:graphicData>
        </a:graphic>
      </p:graphicFrame>
      <p:sp>
        <p:nvSpPr>
          <p:cNvPr id="85" name="Google Shape;85;p9">
            <a:extLst>
              <a:ext uri="{FF2B5EF4-FFF2-40B4-BE49-F238E27FC236}">
                <a16:creationId xmlns:a16="http://schemas.microsoft.com/office/drawing/2014/main" id="{F93365AE-C3DA-B96A-34BC-861AEDAA3000}"/>
              </a:ext>
            </a:extLst>
          </p:cNvPr>
          <p:cNvSpPr txBox="1">
            <a:spLocks noGrp="1"/>
          </p:cNvSpPr>
          <p:nvPr>
            <p:ph type="body" idx="1"/>
          </p:nvPr>
        </p:nvSpPr>
        <p:spPr>
          <a:xfrm>
            <a:off x="4246113" y="3211083"/>
            <a:ext cx="3699773" cy="1544458"/>
          </a:xfrm>
          <a:prstGeom prst="rect">
            <a:avLst/>
          </a:prstGeom>
          <a:noFill/>
          <a:ln>
            <a:noFill/>
          </a:ln>
        </p:spPr>
        <p:txBody>
          <a:bodyPr spcFirstLastPara="1" wrap="square" lIns="91425" tIns="45700" rIns="91425" bIns="45700" anchor="t" anchorCtr="0">
            <a:normAutofit/>
          </a:bodyPr>
          <a:lstStyle/>
          <a:p>
            <a:pPr marL="0" indent="0" algn="ctr">
              <a:lnSpc>
                <a:spcPct val="100000"/>
              </a:lnSpc>
              <a:buSzPct val="64000"/>
              <a:buNone/>
            </a:pPr>
            <a:endParaRPr lang="en-US" sz="1200" dirty="0"/>
          </a:p>
          <a:p>
            <a:pPr marL="0" indent="0" algn="ctr">
              <a:lnSpc>
                <a:spcPct val="100000"/>
              </a:lnSpc>
              <a:buSzPct val="64000"/>
              <a:buNone/>
            </a:pPr>
            <a:r>
              <a:rPr lang="en-US" sz="1800" b="1" dirty="0">
                <a:solidFill>
                  <a:schemeClr val="tx1"/>
                </a:solidFill>
              </a:rPr>
              <a:t>Massachusetts Population </a:t>
            </a:r>
          </a:p>
          <a:p>
            <a:pPr marL="0" indent="0" algn="ctr">
              <a:lnSpc>
                <a:spcPct val="100000"/>
              </a:lnSpc>
              <a:buSzPct val="64000"/>
              <a:buNone/>
            </a:pPr>
            <a:r>
              <a:rPr lang="en-US" sz="1800" b="1" dirty="0">
                <a:solidFill>
                  <a:schemeClr val="tx1"/>
                </a:solidFill>
              </a:rPr>
              <a:t>7.136 Million </a:t>
            </a:r>
          </a:p>
          <a:p>
            <a:pPr marL="0" indent="0" algn="ctr">
              <a:lnSpc>
                <a:spcPct val="100000"/>
              </a:lnSpc>
              <a:buSzPct val="64000"/>
              <a:buNone/>
            </a:pPr>
            <a:endParaRPr lang="en-US" sz="2000" dirty="0"/>
          </a:p>
          <a:p>
            <a:pPr marL="0" indent="0" algn="ctr">
              <a:lnSpc>
                <a:spcPct val="100000"/>
              </a:lnSpc>
              <a:buSzPct val="64000"/>
              <a:buNone/>
            </a:pPr>
            <a:endParaRPr lang="en-US" sz="2000" dirty="0"/>
          </a:p>
        </p:txBody>
      </p:sp>
    </p:spTree>
    <p:extLst>
      <p:ext uri="{BB962C8B-B14F-4D97-AF65-F5344CB8AC3E}">
        <p14:creationId xmlns:p14="http://schemas.microsoft.com/office/powerpoint/2010/main" val="3299908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36EADF-410F-4FC8-B72C-68F6852AFC98}"/>
              </a:ext>
            </a:extLst>
          </p:cNvPr>
          <p:cNvSpPr txBox="1"/>
          <p:nvPr/>
        </p:nvSpPr>
        <p:spPr>
          <a:xfrm>
            <a:off x="1045095" y="1323155"/>
            <a:ext cx="2215256" cy="507831"/>
          </a:xfrm>
          <a:prstGeom prst="rect">
            <a:avLst/>
          </a:prstGeom>
          <a:noFill/>
          <a:ln w="19050">
            <a:solidFill>
              <a:schemeClr val="tx1"/>
            </a:solidFill>
          </a:ln>
        </p:spPr>
        <p:txBody>
          <a:bodyPr wrap="square" rtlCol="0" anchor="ctr">
            <a:spAutoFit/>
          </a:bodyPr>
          <a:lstStyle/>
          <a:p>
            <a:pPr algn="ctr"/>
            <a:r>
              <a:rPr lang="en-US" sz="2700" b="1" dirty="0">
                <a:latin typeface="Arial" panose="020B0604020202020204" pitchFamily="34" charset="0"/>
                <a:cs typeface="Arial" panose="020B0604020202020204" pitchFamily="34" charset="0"/>
              </a:rPr>
              <a:t>Patients</a:t>
            </a:r>
          </a:p>
        </p:txBody>
      </p:sp>
      <p:sp>
        <p:nvSpPr>
          <p:cNvPr id="5" name="TextBox 4">
            <a:extLst>
              <a:ext uri="{FF2B5EF4-FFF2-40B4-BE49-F238E27FC236}">
                <a16:creationId xmlns:a16="http://schemas.microsoft.com/office/drawing/2014/main" id="{23F150B1-5E93-4EF6-A800-925A6A7CA40F}"/>
              </a:ext>
            </a:extLst>
          </p:cNvPr>
          <p:cNvSpPr txBox="1"/>
          <p:nvPr/>
        </p:nvSpPr>
        <p:spPr>
          <a:xfrm>
            <a:off x="6961683" y="1019164"/>
            <a:ext cx="3391160" cy="1015663"/>
          </a:xfrm>
          <a:prstGeom prst="rect">
            <a:avLst/>
          </a:prstGeom>
          <a:noFill/>
          <a:ln w="19050">
            <a:solidFill>
              <a:schemeClr val="tx1"/>
            </a:solidFill>
          </a:ln>
        </p:spPr>
        <p:txBody>
          <a:bodyPr wrap="square" rtlCol="0" anchor="ctr">
            <a:spAutoFit/>
          </a:bodyPr>
          <a:lstStyle/>
          <a:p>
            <a:pPr algn="ctr"/>
            <a:r>
              <a:rPr lang="en-US" sz="2000" b="1" dirty="0">
                <a:latin typeface="Arial" panose="020B0604020202020204" pitchFamily="34" charset="0"/>
                <a:cs typeface="Arial" panose="020B0604020202020204" pitchFamily="34" charset="0"/>
              </a:rPr>
              <a:t>Primary care practices and Health Systems     who opt into PC4You</a:t>
            </a:r>
          </a:p>
        </p:txBody>
      </p:sp>
      <p:sp>
        <p:nvSpPr>
          <p:cNvPr id="7" name="TextBox 6">
            <a:extLst>
              <a:ext uri="{FF2B5EF4-FFF2-40B4-BE49-F238E27FC236}">
                <a16:creationId xmlns:a16="http://schemas.microsoft.com/office/drawing/2014/main" id="{4BAD2223-B2FD-4906-8186-CC79B2046CF5}"/>
              </a:ext>
            </a:extLst>
          </p:cNvPr>
          <p:cNvSpPr txBox="1"/>
          <p:nvPr/>
        </p:nvSpPr>
        <p:spPr>
          <a:xfrm>
            <a:off x="1857070" y="4904082"/>
            <a:ext cx="3933645" cy="1754326"/>
          </a:xfrm>
          <a:prstGeom prst="rect">
            <a:avLst/>
          </a:prstGeom>
          <a:noFill/>
          <a:ln w="19050">
            <a:solidFill>
              <a:schemeClr val="tx1"/>
            </a:solidFill>
          </a:ln>
        </p:spPr>
        <p:txBody>
          <a:bodyPr wrap="square" rtlCol="0" anchor="ctr">
            <a:spAutoFit/>
          </a:bodyPr>
          <a:lstStyle/>
          <a:p>
            <a:pPr algn="ctr"/>
            <a:r>
              <a:rPr lang="en-US" sz="2400" b="1" dirty="0">
                <a:latin typeface="Arial" panose="020B0604020202020204" pitchFamily="34" charset="0"/>
                <a:cs typeface="Arial" panose="020B0604020202020204" pitchFamily="34" charset="0"/>
              </a:rPr>
              <a:t>Commercial insurers</a:t>
            </a:r>
          </a:p>
          <a:p>
            <a:pPr algn="ctr"/>
            <a:endParaRPr lang="en-US" sz="12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Large Hospital Systems</a:t>
            </a:r>
          </a:p>
          <a:p>
            <a:pPr algn="ctr"/>
            <a:r>
              <a:rPr lang="en-US" sz="2400" b="1" dirty="0">
                <a:latin typeface="Arial" panose="020B0604020202020204" pitchFamily="34" charset="0"/>
                <a:cs typeface="Arial" panose="020B0604020202020204" pitchFamily="34" charset="0"/>
              </a:rPr>
              <a:t>Pharma</a:t>
            </a:r>
          </a:p>
          <a:p>
            <a:pPr algn="ctr"/>
            <a:r>
              <a:rPr lang="en-US" sz="2400" b="1" dirty="0">
                <a:latin typeface="Arial" panose="020B0604020202020204" pitchFamily="34" charset="0"/>
                <a:cs typeface="Arial" panose="020B0604020202020204" pitchFamily="34" charset="0"/>
              </a:rPr>
              <a:t>Urgent Care</a:t>
            </a:r>
          </a:p>
        </p:txBody>
      </p:sp>
      <p:sp>
        <p:nvSpPr>
          <p:cNvPr id="10" name="TextBox 9">
            <a:extLst>
              <a:ext uri="{FF2B5EF4-FFF2-40B4-BE49-F238E27FC236}">
                <a16:creationId xmlns:a16="http://schemas.microsoft.com/office/drawing/2014/main" id="{45F8EC79-3C7A-4FEA-BA19-0C7BB7C4C0D4}"/>
              </a:ext>
            </a:extLst>
          </p:cNvPr>
          <p:cNvSpPr txBox="1"/>
          <p:nvPr/>
        </p:nvSpPr>
        <p:spPr>
          <a:xfrm>
            <a:off x="152401" y="2881354"/>
            <a:ext cx="5693546" cy="1384995"/>
          </a:xfrm>
          <a:prstGeom prst="rect">
            <a:avLst/>
          </a:prstGeom>
          <a:solidFill>
            <a:schemeClr val="accent1">
              <a:lumMod val="20000"/>
              <a:lumOff val="80000"/>
            </a:schemeClr>
          </a:solidFill>
          <a:ln w="19050">
            <a:solidFill>
              <a:schemeClr val="tx1"/>
            </a:solidFill>
          </a:ln>
        </p:spPr>
        <p:txBody>
          <a:bodyPr wrap="square" rtlCol="0" anchor="ctr">
            <a:spAutoFit/>
          </a:bodyPr>
          <a:lstStyle/>
          <a:p>
            <a:pPr algn="ctr"/>
            <a:r>
              <a:rPr lang="en-US" sz="2800" b="1" dirty="0">
                <a:solidFill>
                  <a:srgbClr val="00B050"/>
                </a:solidFill>
                <a:latin typeface="Arial" panose="020B0604020202020204" pitchFamily="34" charset="0"/>
                <a:cs typeface="Arial" panose="020B0604020202020204" pitchFamily="34" charset="0"/>
              </a:rPr>
              <a:t>Massachusetts</a:t>
            </a:r>
          </a:p>
          <a:p>
            <a:pPr algn="ctr"/>
            <a:r>
              <a:rPr lang="en-US" sz="2800" b="1" dirty="0">
                <a:solidFill>
                  <a:srgbClr val="00B050"/>
                </a:solidFill>
                <a:latin typeface="Arial" panose="020B0604020202020204" pitchFamily="34" charset="0"/>
                <a:cs typeface="Arial" panose="020B0604020202020204" pitchFamily="34" charset="0"/>
              </a:rPr>
              <a:t>Primary Care Stabilization Fund (Commercial only/Optional)</a:t>
            </a:r>
          </a:p>
        </p:txBody>
      </p:sp>
      <p:cxnSp>
        <p:nvCxnSpPr>
          <p:cNvPr id="16" name="Straight Arrow Connector 15">
            <a:extLst>
              <a:ext uri="{FF2B5EF4-FFF2-40B4-BE49-F238E27FC236}">
                <a16:creationId xmlns:a16="http://schemas.microsoft.com/office/drawing/2014/main" id="{AE9DB3BB-177A-45B8-8CD2-607FCCCEF0CB}"/>
              </a:ext>
            </a:extLst>
          </p:cNvPr>
          <p:cNvCxnSpPr>
            <a:cxnSpLocks/>
          </p:cNvCxnSpPr>
          <p:nvPr/>
        </p:nvCxnSpPr>
        <p:spPr>
          <a:xfrm flipV="1">
            <a:off x="3823893" y="4293514"/>
            <a:ext cx="0" cy="5232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2ED9B65-DFA9-4250-B2CC-755CC0525A99}"/>
              </a:ext>
            </a:extLst>
          </p:cNvPr>
          <p:cNvSpPr txBox="1"/>
          <p:nvPr/>
        </p:nvSpPr>
        <p:spPr>
          <a:xfrm>
            <a:off x="3903559" y="4428144"/>
            <a:ext cx="1410120" cy="338554"/>
          </a:xfrm>
          <a:prstGeom prst="rect">
            <a:avLst/>
          </a:prstGeom>
          <a:noFill/>
        </p:spPr>
        <p:txBody>
          <a:bodyPr wrap="square">
            <a:spAutoFit/>
          </a:bodyPr>
          <a:lstStyle/>
          <a:p>
            <a:pPr algn="ctr"/>
            <a:r>
              <a:rPr lang="en-US" sz="1600" b="1" dirty="0">
                <a:solidFill>
                  <a:schemeClr val="accent6">
                    <a:lumMod val="75000"/>
                  </a:schemeClr>
                </a:solidFill>
                <a:latin typeface="Arial" panose="020B0604020202020204" pitchFamily="34" charset="0"/>
                <a:cs typeface="Arial" panose="020B0604020202020204" pitchFamily="34" charset="0"/>
              </a:rPr>
              <a:t>Assessment</a:t>
            </a:r>
          </a:p>
        </p:txBody>
      </p:sp>
      <p:sp>
        <p:nvSpPr>
          <p:cNvPr id="46" name="TextBox 45">
            <a:extLst>
              <a:ext uri="{FF2B5EF4-FFF2-40B4-BE49-F238E27FC236}">
                <a16:creationId xmlns:a16="http://schemas.microsoft.com/office/drawing/2014/main" id="{1A2D4189-7F93-4EFA-9669-0DA35934E80B}"/>
              </a:ext>
            </a:extLst>
          </p:cNvPr>
          <p:cNvSpPr txBox="1"/>
          <p:nvPr/>
        </p:nvSpPr>
        <p:spPr>
          <a:xfrm>
            <a:off x="2753032" y="4434989"/>
            <a:ext cx="1236519" cy="338554"/>
          </a:xfrm>
          <a:prstGeom prst="rect">
            <a:avLst/>
          </a:prstGeom>
          <a:noFill/>
        </p:spPr>
        <p:txBody>
          <a:bodyPr wrap="square">
            <a:spAutoFit/>
          </a:bodyPr>
          <a:lstStyle/>
          <a:p>
            <a:pPr algn="ctr"/>
            <a:r>
              <a:rPr lang="en-US" sz="1600" b="1" dirty="0">
                <a:solidFill>
                  <a:schemeClr val="accent6">
                    <a:lumMod val="75000"/>
                  </a:schemeClr>
                </a:solidFill>
                <a:latin typeface="Arial" panose="020B0604020202020204" pitchFamily="34" charset="0"/>
                <a:cs typeface="Arial" panose="020B0604020202020204" pitchFamily="34" charset="0"/>
              </a:rPr>
              <a:t>$$$</a:t>
            </a:r>
          </a:p>
        </p:txBody>
      </p:sp>
      <p:sp>
        <p:nvSpPr>
          <p:cNvPr id="51" name="TextBox 50">
            <a:extLst>
              <a:ext uri="{FF2B5EF4-FFF2-40B4-BE49-F238E27FC236}">
                <a16:creationId xmlns:a16="http://schemas.microsoft.com/office/drawing/2014/main" id="{666CC616-F9E4-4790-9B21-38C59ED617FC}"/>
              </a:ext>
            </a:extLst>
          </p:cNvPr>
          <p:cNvSpPr txBox="1"/>
          <p:nvPr/>
        </p:nvSpPr>
        <p:spPr>
          <a:xfrm>
            <a:off x="6273450" y="2568215"/>
            <a:ext cx="1236519" cy="338554"/>
          </a:xfrm>
          <a:prstGeom prst="rect">
            <a:avLst/>
          </a:prstGeom>
          <a:noFill/>
        </p:spPr>
        <p:txBody>
          <a:bodyPr wrap="square">
            <a:spAutoFit/>
          </a:bodyPr>
          <a:lstStyle/>
          <a:p>
            <a:pPr algn="ctr"/>
            <a:r>
              <a:rPr lang="en-US" sz="1600" b="1" dirty="0">
                <a:solidFill>
                  <a:schemeClr val="accent6">
                    <a:lumMod val="75000"/>
                  </a:schemeClr>
                </a:solidFill>
                <a:latin typeface="Arial" panose="020B0604020202020204" pitchFamily="34" charset="0"/>
                <a:cs typeface="Arial" panose="020B0604020202020204" pitchFamily="34" charset="0"/>
              </a:rPr>
              <a:t>$$$</a:t>
            </a:r>
          </a:p>
        </p:txBody>
      </p:sp>
      <p:sp>
        <p:nvSpPr>
          <p:cNvPr id="53" name="TextBox 52">
            <a:extLst>
              <a:ext uri="{FF2B5EF4-FFF2-40B4-BE49-F238E27FC236}">
                <a16:creationId xmlns:a16="http://schemas.microsoft.com/office/drawing/2014/main" id="{45554974-6B80-43B2-AFF7-C214110BAC7F}"/>
              </a:ext>
            </a:extLst>
          </p:cNvPr>
          <p:cNvSpPr txBox="1"/>
          <p:nvPr/>
        </p:nvSpPr>
        <p:spPr>
          <a:xfrm>
            <a:off x="3301152" y="1091006"/>
            <a:ext cx="3605840" cy="353943"/>
          </a:xfrm>
          <a:prstGeom prst="rect">
            <a:avLst/>
          </a:prstGeom>
          <a:noFill/>
        </p:spPr>
        <p:txBody>
          <a:bodyPr wrap="square">
            <a:spAutoFit/>
          </a:bodyPr>
          <a:lstStyle/>
          <a:p>
            <a:pPr algn="ctr"/>
            <a:r>
              <a:rPr lang="en-US" sz="1700" b="1" dirty="0">
                <a:solidFill>
                  <a:srgbClr val="7030A0"/>
                </a:solidFill>
                <a:latin typeface="Arial" panose="020B0604020202020204" pitchFamily="34" charset="0"/>
                <a:cs typeface="Arial" panose="020B0604020202020204" pitchFamily="34" charset="0"/>
              </a:rPr>
              <a:t>Better outcomes and experience</a:t>
            </a:r>
          </a:p>
        </p:txBody>
      </p:sp>
      <p:sp>
        <p:nvSpPr>
          <p:cNvPr id="60" name="TextBox 59">
            <a:extLst>
              <a:ext uri="{FF2B5EF4-FFF2-40B4-BE49-F238E27FC236}">
                <a16:creationId xmlns:a16="http://schemas.microsoft.com/office/drawing/2014/main" id="{D8DD5F3C-40E5-4C6F-AE4F-203590B68CB1}"/>
              </a:ext>
            </a:extLst>
          </p:cNvPr>
          <p:cNvSpPr txBox="1"/>
          <p:nvPr/>
        </p:nvSpPr>
        <p:spPr>
          <a:xfrm>
            <a:off x="6165768" y="4434989"/>
            <a:ext cx="4289144" cy="1250983"/>
          </a:xfrm>
          <a:prstGeom prst="rect">
            <a:avLst/>
          </a:prstGeom>
          <a:noFill/>
        </p:spPr>
        <p:txBody>
          <a:bodyPr wrap="square">
            <a:spAutoFit/>
          </a:bodyPr>
          <a:lstStyle/>
          <a:p>
            <a:pPr>
              <a:lnSpc>
                <a:spcPts val="1500"/>
              </a:lnSpc>
            </a:pPr>
            <a:r>
              <a:rPr lang="en-US" sz="1800" b="1" dirty="0">
                <a:solidFill>
                  <a:srgbClr val="C00000"/>
                </a:solidFill>
                <a:latin typeface="Arial" panose="020B0604020202020204" pitchFamily="34" charset="0"/>
                <a:cs typeface="Arial" panose="020B0604020202020204" pitchFamily="34" charset="0"/>
              </a:rPr>
              <a:t>Use of assessments does not exclude ERISA plan participation.</a:t>
            </a:r>
          </a:p>
          <a:p>
            <a:pPr>
              <a:lnSpc>
                <a:spcPts val="1500"/>
              </a:lnSpc>
            </a:pPr>
            <a:endParaRPr lang="en-US" sz="1800" b="1" dirty="0">
              <a:solidFill>
                <a:srgbClr val="C00000"/>
              </a:solidFill>
              <a:latin typeface="Arial" panose="020B0604020202020204" pitchFamily="34" charset="0"/>
              <a:cs typeface="Arial" panose="020B0604020202020204" pitchFamily="34" charset="0"/>
            </a:endParaRPr>
          </a:p>
          <a:p>
            <a:pPr>
              <a:lnSpc>
                <a:spcPts val="1500"/>
              </a:lnSpc>
            </a:pPr>
            <a:r>
              <a:rPr lang="en-US" sz="1800" b="1" dirty="0">
                <a:solidFill>
                  <a:srgbClr val="C00000"/>
                </a:solidFill>
                <a:latin typeface="Arial" panose="020B0604020202020204" pitchFamily="34" charset="0"/>
                <a:cs typeface="Arial" panose="020B0604020202020204" pitchFamily="34" charset="0"/>
              </a:rPr>
              <a:t>Self-insured plans would choose this model as they would not want to pay twice for primary care.</a:t>
            </a:r>
          </a:p>
        </p:txBody>
      </p:sp>
      <p:cxnSp>
        <p:nvCxnSpPr>
          <p:cNvPr id="63" name="Straight Arrow Connector 62">
            <a:extLst>
              <a:ext uri="{FF2B5EF4-FFF2-40B4-BE49-F238E27FC236}">
                <a16:creationId xmlns:a16="http://schemas.microsoft.com/office/drawing/2014/main" id="{15300410-7C22-4723-B2A2-4FC81F5773AF}"/>
              </a:ext>
            </a:extLst>
          </p:cNvPr>
          <p:cNvCxnSpPr>
            <a:cxnSpLocks/>
            <a:endCxn id="5" idx="2"/>
          </p:cNvCxnSpPr>
          <p:nvPr/>
        </p:nvCxnSpPr>
        <p:spPr>
          <a:xfrm flipV="1">
            <a:off x="5845946" y="2034827"/>
            <a:ext cx="2811317" cy="159471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081CEF50-F3F9-4CCC-B606-8AC6AEC6F316}"/>
              </a:ext>
            </a:extLst>
          </p:cNvPr>
          <p:cNvSpPr txBox="1"/>
          <p:nvPr/>
        </p:nvSpPr>
        <p:spPr>
          <a:xfrm>
            <a:off x="6855772" y="2996465"/>
            <a:ext cx="2450255" cy="502702"/>
          </a:xfrm>
          <a:prstGeom prst="rect">
            <a:avLst/>
          </a:prstGeom>
          <a:noFill/>
        </p:spPr>
        <p:txBody>
          <a:bodyPr wrap="square">
            <a:spAutoFit/>
          </a:bodyPr>
          <a:lstStyle/>
          <a:p>
            <a:pPr algn="ctr">
              <a:lnSpc>
                <a:spcPts val="1600"/>
              </a:lnSpc>
            </a:pPr>
            <a:r>
              <a:rPr lang="en-US" sz="1600" b="1" dirty="0">
                <a:solidFill>
                  <a:schemeClr val="accent1"/>
                </a:solidFill>
                <a:latin typeface="Arial" panose="020B0604020202020204" pitchFamily="34" charset="0"/>
                <a:cs typeface="Arial" panose="020B0604020202020204" pitchFamily="34" charset="0"/>
              </a:rPr>
              <a:t>Attest or demonstrate PC Transformers</a:t>
            </a:r>
          </a:p>
        </p:txBody>
      </p:sp>
      <p:sp>
        <p:nvSpPr>
          <p:cNvPr id="70" name="TextBox 69">
            <a:extLst>
              <a:ext uri="{FF2B5EF4-FFF2-40B4-BE49-F238E27FC236}">
                <a16:creationId xmlns:a16="http://schemas.microsoft.com/office/drawing/2014/main" id="{70B97C25-EAFC-4CF5-9924-DFB411FDEF40}"/>
              </a:ext>
            </a:extLst>
          </p:cNvPr>
          <p:cNvSpPr txBox="1"/>
          <p:nvPr/>
        </p:nvSpPr>
        <p:spPr>
          <a:xfrm>
            <a:off x="1" y="3447"/>
            <a:ext cx="12191999" cy="584775"/>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sz="3200" b="1" dirty="0">
                <a:solidFill>
                  <a:schemeClr val="bg1"/>
                </a:solidFill>
              </a:rPr>
              <a:t>Massachusetts Primary Care Trust (administered by HPC)</a:t>
            </a:r>
          </a:p>
        </p:txBody>
      </p:sp>
      <p:cxnSp>
        <p:nvCxnSpPr>
          <p:cNvPr id="17" name="Straight Arrow Connector 16">
            <a:extLst>
              <a:ext uri="{FF2B5EF4-FFF2-40B4-BE49-F238E27FC236}">
                <a16:creationId xmlns:a16="http://schemas.microsoft.com/office/drawing/2014/main" id="{2852F36C-5A83-7A40-94CB-EB3E7CFDB19C}"/>
              </a:ext>
            </a:extLst>
          </p:cNvPr>
          <p:cNvCxnSpPr>
            <a:cxnSpLocks/>
          </p:cNvCxnSpPr>
          <p:nvPr/>
        </p:nvCxnSpPr>
        <p:spPr>
          <a:xfrm flipH="1">
            <a:off x="3260351" y="1588646"/>
            <a:ext cx="3701332"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565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B55784-F980-338D-36D6-6B996C8681DB}"/>
              </a:ext>
            </a:extLst>
          </p:cNvPr>
          <p:cNvPicPr>
            <a:picLocks noChangeAspect="1"/>
          </p:cNvPicPr>
          <p:nvPr/>
        </p:nvPicPr>
        <p:blipFill>
          <a:blip r:embed="rId2"/>
          <a:stretch>
            <a:fillRect/>
          </a:stretch>
        </p:blipFill>
        <p:spPr>
          <a:xfrm>
            <a:off x="719674" y="232439"/>
            <a:ext cx="5566464" cy="1703585"/>
          </a:xfrm>
          <a:prstGeom prst="rect">
            <a:avLst/>
          </a:prstGeom>
        </p:spPr>
      </p:pic>
      <p:sp>
        <p:nvSpPr>
          <p:cNvPr id="6" name="TextBox 5">
            <a:extLst>
              <a:ext uri="{FF2B5EF4-FFF2-40B4-BE49-F238E27FC236}">
                <a16:creationId xmlns:a16="http://schemas.microsoft.com/office/drawing/2014/main" id="{DC432A8F-EC6C-BA71-1A52-B27BF455854D}"/>
              </a:ext>
            </a:extLst>
          </p:cNvPr>
          <p:cNvSpPr txBox="1"/>
          <p:nvPr/>
        </p:nvSpPr>
        <p:spPr>
          <a:xfrm>
            <a:off x="6389914" y="324132"/>
            <a:ext cx="2777224" cy="1200329"/>
          </a:xfrm>
          <a:prstGeom prst="rect">
            <a:avLst/>
          </a:prstGeom>
          <a:noFill/>
        </p:spPr>
        <p:txBody>
          <a:bodyPr wrap="square" rtlCol="0">
            <a:spAutoFit/>
          </a:bodyPr>
          <a:lstStyle/>
          <a:p>
            <a:r>
              <a:rPr lang="en-US" b="1" u="sng" dirty="0">
                <a:latin typeface="Calibri" panose="020F0502020204030204" pitchFamily="34" charset="0"/>
                <a:cs typeface="Calibri" panose="020F0502020204030204" pitchFamily="34" charset="0"/>
              </a:rPr>
              <a:t>Solutions</a:t>
            </a:r>
          </a:p>
          <a:p>
            <a:pPr marL="342900" indent="-342900">
              <a:buAutoNum type="arabicPeriod"/>
            </a:pPr>
            <a:r>
              <a:rPr lang="en-US" dirty="0">
                <a:latin typeface="Calibri" panose="020F0502020204030204" pitchFamily="34" charset="0"/>
                <a:cs typeface="Calibri" panose="020F0502020204030204" pitchFamily="34" charset="0"/>
              </a:rPr>
              <a:t>Calls from Policymakers</a:t>
            </a:r>
          </a:p>
          <a:p>
            <a:pPr marL="342900" indent="-342900">
              <a:buAutoNum type="arabicPeriod"/>
            </a:pPr>
            <a:r>
              <a:rPr lang="en-US" dirty="0">
                <a:latin typeface="Calibri" panose="020F0502020204030204" pitchFamily="34" charset="0"/>
                <a:cs typeface="Calibri" panose="020F0502020204030204" pitchFamily="34" charset="0"/>
              </a:rPr>
              <a:t>Federalism/ERISA</a:t>
            </a:r>
          </a:p>
          <a:p>
            <a:pPr marL="342900" indent="-342900">
              <a:buAutoNum type="arabicPeriod"/>
            </a:pPr>
            <a:r>
              <a:rPr lang="en-US" dirty="0">
                <a:latin typeface="Calibri" panose="020F0502020204030204" pitchFamily="34" charset="0"/>
                <a:cs typeface="Calibri" panose="020F0502020204030204" pitchFamily="34" charset="0"/>
              </a:rPr>
              <a:t>Pluralism/Complexity</a:t>
            </a:r>
          </a:p>
        </p:txBody>
      </p:sp>
      <p:sp>
        <p:nvSpPr>
          <p:cNvPr id="7" name="TextBox 6">
            <a:extLst>
              <a:ext uri="{FF2B5EF4-FFF2-40B4-BE49-F238E27FC236}">
                <a16:creationId xmlns:a16="http://schemas.microsoft.com/office/drawing/2014/main" id="{5DEB513C-39B8-8DF9-FF2D-44ACDE7C5E3C}"/>
              </a:ext>
            </a:extLst>
          </p:cNvPr>
          <p:cNvSpPr txBox="1"/>
          <p:nvPr/>
        </p:nvSpPr>
        <p:spPr>
          <a:xfrm>
            <a:off x="9270914" y="324132"/>
            <a:ext cx="2921085" cy="1477328"/>
          </a:xfrm>
          <a:prstGeom prst="rect">
            <a:avLst/>
          </a:prstGeom>
          <a:noFill/>
        </p:spPr>
        <p:txBody>
          <a:bodyPr wrap="square" rtlCol="0">
            <a:spAutoFit/>
          </a:bodyPr>
          <a:lstStyle/>
          <a:p>
            <a:r>
              <a:rPr lang="en-US" b="1" u="sng" dirty="0">
                <a:latin typeface="Calibri" panose="020F0502020204030204" pitchFamily="34" charset="0"/>
                <a:cs typeface="Calibri" panose="020F0502020204030204" pitchFamily="34" charset="0"/>
              </a:rPr>
              <a:t>Advantages</a:t>
            </a:r>
          </a:p>
          <a:p>
            <a:pPr marL="342900" indent="-342900">
              <a:buAutoNum type="arabicPeriod"/>
            </a:pPr>
            <a:r>
              <a:rPr lang="en-US" dirty="0">
                <a:latin typeface="Calibri" panose="020F0502020204030204" pitchFamily="34" charset="0"/>
                <a:cs typeface="Calibri" panose="020F0502020204030204" pitchFamily="34" charset="0"/>
              </a:rPr>
              <a:t>Consumer freedom</a:t>
            </a:r>
          </a:p>
          <a:p>
            <a:pPr marL="342900" indent="-342900">
              <a:buAutoNum type="arabicPeriod"/>
            </a:pPr>
            <a:r>
              <a:rPr lang="en-US" dirty="0">
                <a:latin typeface="Calibri" panose="020F0502020204030204" pitchFamily="34" charset="0"/>
                <a:cs typeface="Calibri" panose="020F0502020204030204" pitchFamily="34" charset="0"/>
              </a:rPr>
              <a:t>State choice</a:t>
            </a:r>
          </a:p>
          <a:p>
            <a:pPr marL="342900" indent="-342900">
              <a:buAutoNum type="arabicPeriod"/>
            </a:pPr>
            <a:r>
              <a:rPr lang="en-US" dirty="0">
                <a:latin typeface="Calibri" panose="020F0502020204030204" pitchFamily="34" charset="0"/>
                <a:cs typeface="Calibri" panose="020F0502020204030204" pitchFamily="34" charset="0"/>
              </a:rPr>
              <a:t>Burden reduction</a:t>
            </a:r>
          </a:p>
          <a:p>
            <a:pPr marL="342900" indent="-342900">
              <a:buAutoNum type="arabicPeriod"/>
            </a:pPr>
            <a:r>
              <a:rPr lang="en-US" dirty="0">
                <a:latin typeface="Calibri" panose="020F0502020204030204" pitchFamily="34" charset="0"/>
                <a:cs typeface="Calibri" panose="020F0502020204030204" pitchFamily="34" charset="0"/>
              </a:rPr>
              <a:t>Compromise</a:t>
            </a:r>
          </a:p>
        </p:txBody>
      </p:sp>
      <p:cxnSp>
        <p:nvCxnSpPr>
          <p:cNvPr id="10" name="Straight Connector 9">
            <a:extLst>
              <a:ext uri="{FF2B5EF4-FFF2-40B4-BE49-F238E27FC236}">
                <a16:creationId xmlns:a16="http://schemas.microsoft.com/office/drawing/2014/main" id="{CA60F790-E2E0-72CD-7CFA-DD03694E55A6}"/>
              </a:ext>
            </a:extLst>
          </p:cNvPr>
          <p:cNvCxnSpPr>
            <a:cxnSpLocks/>
          </p:cNvCxnSpPr>
          <p:nvPr/>
        </p:nvCxnSpPr>
        <p:spPr>
          <a:xfrm>
            <a:off x="294290" y="2022546"/>
            <a:ext cx="11550869"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84A154A-1427-9E58-93F3-86A091B35871}"/>
              </a:ext>
            </a:extLst>
          </p:cNvPr>
          <p:cNvSpPr txBox="1"/>
          <p:nvPr/>
        </p:nvSpPr>
        <p:spPr>
          <a:xfrm>
            <a:off x="3510455" y="269519"/>
            <a:ext cx="1377044" cy="323165"/>
          </a:xfrm>
          <a:prstGeom prst="rect">
            <a:avLst/>
          </a:prstGeom>
          <a:noFill/>
        </p:spPr>
        <p:txBody>
          <a:bodyPr wrap="none" rtlCol="0">
            <a:spAutoFit/>
          </a:bodyPr>
          <a:lstStyle/>
          <a:p>
            <a:r>
              <a:rPr lang="en-US" sz="1500" b="1" dirty="0">
                <a:latin typeface="Calibri" panose="020F0502020204030204" pitchFamily="34" charset="0"/>
                <a:cs typeface="Calibri" panose="020F0502020204030204" pitchFamily="34" charset="0"/>
              </a:rPr>
              <a:t>(May 20, 2026)</a:t>
            </a:r>
          </a:p>
        </p:txBody>
      </p:sp>
      <p:pic>
        <p:nvPicPr>
          <p:cNvPr id="8" name="Picture 7">
            <a:extLst>
              <a:ext uri="{FF2B5EF4-FFF2-40B4-BE49-F238E27FC236}">
                <a16:creationId xmlns:a16="http://schemas.microsoft.com/office/drawing/2014/main" id="{65ADA393-DE06-E17E-C834-87FAD18F6F0A}"/>
              </a:ext>
            </a:extLst>
          </p:cNvPr>
          <p:cNvPicPr>
            <a:picLocks noChangeAspect="1"/>
          </p:cNvPicPr>
          <p:nvPr/>
        </p:nvPicPr>
        <p:blipFill>
          <a:blip r:embed="rId3"/>
          <a:stretch>
            <a:fillRect/>
          </a:stretch>
        </p:blipFill>
        <p:spPr>
          <a:xfrm>
            <a:off x="1285552" y="2312364"/>
            <a:ext cx="9620896" cy="4145299"/>
          </a:xfrm>
          <a:prstGeom prst="rect">
            <a:avLst/>
          </a:prstGeom>
        </p:spPr>
      </p:pic>
    </p:spTree>
    <p:extLst>
      <p:ext uri="{BB962C8B-B14F-4D97-AF65-F5344CB8AC3E}">
        <p14:creationId xmlns:p14="http://schemas.microsoft.com/office/powerpoint/2010/main" val="908387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7C2E8AC6-A99E-9C76-E78F-42331D7D4756}"/>
            </a:ext>
          </a:extLst>
        </p:cNvPr>
        <p:cNvGrpSpPr/>
        <p:nvPr/>
      </p:nvGrpSpPr>
      <p:grpSpPr>
        <a:xfrm>
          <a:off x="0" y="0"/>
          <a:ext cx="0" cy="0"/>
          <a:chOff x="0" y="0"/>
          <a:chExt cx="0" cy="0"/>
        </a:xfrm>
      </p:grpSpPr>
      <p:sp>
        <p:nvSpPr>
          <p:cNvPr id="84" name="Google Shape;84;p9">
            <a:extLst>
              <a:ext uri="{FF2B5EF4-FFF2-40B4-BE49-F238E27FC236}">
                <a16:creationId xmlns:a16="http://schemas.microsoft.com/office/drawing/2014/main" id="{3972B8EC-0A35-E9B5-A0E0-0523698007B2}"/>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4000"/>
            </a:pPr>
            <a:r>
              <a:rPr lang="en-US" b="1" dirty="0"/>
              <a:t>Primary Care Stabilization Fund</a:t>
            </a:r>
            <a:br>
              <a:rPr lang="en-US" b="1" dirty="0"/>
            </a:br>
            <a:r>
              <a:rPr lang="en-US" dirty="0"/>
              <a:t>Does insurance belong with Primary Care?</a:t>
            </a:r>
            <a:endParaRPr dirty="0"/>
          </a:p>
        </p:txBody>
      </p:sp>
      <p:sp>
        <p:nvSpPr>
          <p:cNvPr id="85" name="Google Shape;85;p9">
            <a:extLst>
              <a:ext uri="{FF2B5EF4-FFF2-40B4-BE49-F238E27FC236}">
                <a16:creationId xmlns:a16="http://schemas.microsoft.com/office/drawing/2014/main" id="{52371C3E-5DE4-CA81-D34D-3271C26502D2}"/>
              </a:ext>
            </a:extLst>
          </p:cNvPr>
          <p:cNvSpPr txBox="1">
            <a:spLocks noGrp="1"/>
          </p:cNvSpPr>
          <p:nvPr>
            <p:ph type="body" idx="1"/>
          </p:nvPr>
        </p:nvSpPr>
        <p:spPr>
          <a:xfrm>
            <a:off x="465826" y="1690688"/>
            <a:ext cx="11390894" cy="4802187"/>
          </a:xfrm>
          <a:prstGeom prst="rect">
            <a:avLst/>
          </a:prstGeom>
          <a:noFill/>
          <a:ln>
            <a:noFill/>
          </a:ln>
        </p:spPr>
        <p:txBody>
          <a:bodyPr spcFirstLastPara="1" wrap="square" lIns="91425" tIns="45700" rIns="91425" bIns="45700" anchor="t" anchorCtr="0">
            <a:normAutofit/>
          </a:bodyPr>
          <a:lstStyle/>
          <a:p>
            <a:pPr marL="0" indent="0">
              <a:lnSpc>
                <a:spcPct val="100000"/>
              </a:lnSpc>
              <a:buSzPct val="64000"/>
              <a:buNone/>
            </a:pPr>
            <a:endParaRPr lang="en-US" sz="1400" dirty="0"/>
          </a:p>
          <a:p>
            <a:pPr marL="0" indent="0">
              <a:lnSpc>
                <a:spcPct val="100000"/>
              </a:lnSpc>
              <a:buSzPct val="64000"/>
              <a:buNone/>
            </a:pPr>
            <a:endParaRPr lang="en-US" sz="1400" dirty="0"/>
          </a:p>
          <a:p>
            <a:pPr indent="-457200">
              <a:lnSpc>
                <a:spcPct val="100000"/>
              </a:lnSpc>
              <a:buSzPct val="64000"/>
            </a:pPr>
            <a:r>
              <a:rPr lang="en-US" dirty="0"/>
              <a:t>Includes ERISA plans/Employer-based/Self-Funded plans (unlike RI, DE)</a:t>
            </a:r>
          </a:p>
          <a:p>
            <a:pPr indent="-457200">
              <a:lnSpc>
                <a:spcPct val="100000"/>
              </a:lnSpc>
              <a:buSzPct val="64000"/>
            </a:pPr>
            <a:r>
              <a:rPr lang="en-US" dirty="0"/>
              <a:t>Only viable way to address market power differences/rate inequities</a:t>
            </a:r>
          </a:p>
          <a:p>
            <a:pPr indent="-457200">
              <a:lnSpc>
                <a:spcPct val="100000"/>
              </a:lnSpc>
              <a:buSzPct val="64000"/>
            </a:pPr>
            <a:r>
              <a:rPr lang="en-US" dirty="0"/>
              <a:t>Decreased administrative burden in practices</a:t>
            </a:r>
          </a:p>
          <a:p>
            <a:pPr indent="-457200">
              <a:lnSpc>
                <a:spcPct val="100000"/>
              </a:lnSpc>
              <a:buSzPct val="64000"/>
            </a:pPr>
            <a:r>
              <a:rPr lang="en-US" dirty="0"/>
              <a:t>Allows for resources to be shifted into patient care/The Transformers</a:t>
            </a:r>
          </a:p>
          <a:p>
            <a:pPr indent="-457200">
              <a:lnSpc>
                <a:spcPct val="100000"/>
              </a:lnSpc>
              <a:buSzPct val="64000"/>
            </a:pPr>
            <a:r>
              <a:rPr lang="en-US" dirty="0"/>
              <a:t>Commercial payers save money by not having to administer Primary Care</a:t>
            </a:r>
            <a:br>
              <a:rPr lang="en-US" dirty="0"/>
            </a:br>
            <a:endParaRPr lang="en-US" dirty="0"/>
          </a:p>
          <a:p>
            <a:pPr marL="0" indent="0">
              <a:lnSpc>
                <a:spcPct val="100000"/>
              </a:lnSpc>
              <a:buSzPct val="64000"/>
              <a:buNone/>
            </a:pPr>
            <a:endParaRPr lang="en-US" dirty="0"/>
          </a:p>
          <a:p>
            <a:pPr marL="0" indent="0">
              <a:lnSpc>
                <a:spcPct val="100000"/>
              </a:lnSpc>
              <a:buSzPct val="64000"/>
              <a:buNone/>
            </a:pPr>
            <a:endParaRPr lang="en-US" dirty="0"/>
          </a:p>
        </p:txBody>
      </p:sp>
    </p:spTree>
    <p:extLst>
      <p:ext uri="{BB962C8B-B14F-4D97-AF65-F5344CB8AC3E}">
        <p14:creationId xmlns:p14="http://schemas.microsoft.com/office/powerpoint/2010/main" val="2646354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6F9FC"/>
            </a:gs>
            <a:gs pos="74000">
              <a:srgbClr val="B3D1EC"/>
            </a:gs>
            <a:gs pos="83000">
              <a:srgbClr val="B3D1EC"/>
            </a:gs>
            <a:gs pos="100000">
              <a:srgbClr val="CCE0F2"/>
            </a:gs>
          </a:gsLst>
          <a:lin ang="5400000" scaled="0"/>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829448-3818-FC9A-35DD-E53851D2D61D}"/>
              </a:ext>
            </a:extLst>
          </p:cNvPr>
          <p:cNvSpPr>
            <a:spLocks noGrp="1"/>
          </p:cNvSpPr>
          <p:nvPr>
            <p:ph type="title"/>
          </p:nvPr>
        </p:nvSpPr>
        <p:spPr>
          <a:xfrm>
            <a:off x="563452" y="259686"/>
            <a:ext cx="10898107" cy="611449"/>
          </a:xfrm>
        </p:spPr>
        <p:txBody>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A Common Fund for the Common Good</a:t>
            </a:r>
          </a:p>
        </p:txBody>
      </p:sp>
      <p:sp>
        <p:nvSpPr>
          <p:cNvPr id="6" name="Content Placeholder 5">
            <a:extLst>
              <a:ext uri="{FF2B5EF4-FFF2-40B4-BE49-F238E27FC236}">
                <a16:creationId xmlns:a16="http://schemas.microsoft.com/office/drawing/2014/main" id="{88282D84-8D65-67E6-F21C-67D0009DA3FE}"/>
              </a:ext>
            </a:extLst>
          </p:cNvPr>
          <p:cNvSpPr>
            <a:spLocks noGrp="1"/>
          </p:cNvSpPr>
          <p:nvPr>
            <p:ph idx="1"/>
          </p:nvPr>
        </p:nvSpPr>
        <p:spPr>
          <a:xfrm>
            <a:off x="383947" y="1349827"/>
            <a:ext cx="11424107" cy="5248487"/>
          </a:xfrm>
        </p:spPr>
        <p:txBody>
          <a:bodyPr/>
          <a:lstStyle/>
          <a:p>
            <a:pPr marL="380990" indent="-380990"/>
            <a:r>
              <a:rPr lang="en-US" sz="2400" dirty="0"/>
              <a:t>Universal, state-administered single payer program covering primary care services</a:t>
            </a:r>
            <a:br>
              <a:rPr lang="en-US" sz="2400" dirty="0"/>
            </a:br>
            <a:endParaRPr lang="en-US" sz="2400" dirty="0"/>
          </a:p>
          <a:p>
            <a:pPr marL="380990" indent="-380990"/>
            <a:r>
              <a:rPr lang="en-US" sz="2400" dirty="0"/>
              <a:t>Primary care coverage carved out from the remaining health insurance system</a:t>
            </a:r>
            <a:br>
              <a:rPr lang="en-US" sz="2400" dirty="0"/>
            </a:br>
            <a:endParaRPr lang="en-US" sz="2400" dirty="0"/>
          </a:p>
          <a:p>
            <a:pPr marL="380990" indent="-380990"/>
            <a:r>
              <a:rPr lang="en-US" sz="2400" dirty="0"/>
              <a:t>Private and public health plans direct a specified portion of their premiums/budgets to finance a common fund for the primary care public utility</a:t>
            </a:r>
            <a:br>
              <a:rPr lang="en-US" sz="2400" dirty="0"/>
            </a:br>
            <a:endParaRPr lang="en-US" sz="2400" dirty="0"/>
          </a:p>
          <a:p>
            <a:pPr marL="380990" indent="-380990"/>
            <a:r>
              <a:rPr lang="en-US" sz="2400" dirty="0"/>
              <a:t>Budget for common fund statutorily indexed to state’s PC spend target (e.g., 15%)</a:t>
            </a:r>
            <a:br>
              <a:rPr lang="en-US" sz="2400" dirty="0"/>
            </a:br>
            <a:endParaRPr lang="en-US" sz="2400" dirty="0"/>
          </a:p>
          <a:p>
            <a:pPr marL="380990" indent="-380990"/>
            <a:r>
              <a:rPr lang="en-US" sz="2400" dirty="0"/>
              <a:t>All state residents eligible for universal primary care coverage</a:t>
            </a:r>
          </a:p>
          <a:p>
            <a:pPr marL="380990" indent="-380990"/>
            <a:endParaRPr lang="en-US" sz="2400" dirty="0"/>
          </a:p>
          <a:p>
            <a:pPr marL="380990" indent="-380990"/>
            <a:r>
              <a:rPr lang="en-US" sz="2400" dirty="0"/>
              <a:t>Essentially functions as state-sponsored direct primary care for all</a:t>
            </a:r>
          </a:p>
        </p:txBody>
      </p:sp>
    </p:spTree>
    <p:extLst>
      <p:ext uri="{BB962C8B-B14F-4D97-AF65-F5344CB8AC3E}">
        <p14:creationId xmlns:p14="http://schemas.microsoft.com/office/powerpoint/2010/main" val="1039911711"/>
      </p:ext>
    </p:extLst>
  </p:cSld>
  <p:clrMapOvr>
    <a:overrideClrMapping bg1="lt1" tx1="dk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C0F5B8-7C20-BCC4-786B-48A6DA93AE60}"/>
              </a:ext>
            </a:extLst>
          </p:cNvPr>
          <p:cNvSpPr>
            <a:spLocks noGrp="1"/>
          </p:cNvSpPr>
          <p:nvPr>
            <p:ph type="body" idx="1"/>
          </p:nvPr>
        </p:nvSpPr>
        <p:spPr>
          <a:xfrm>
            <a:off x="838200" y="965200"/>
            <a:ext cx="10429240" cy="5211763"/>
          </a:xfrm>
        </p:spPr>
        <p:txBody>
          <a:bodyPr/>
          <a:lstStyle/>
          <a:p>
            <a:pPr marL="0" marR="0"/>
            <a:endParaRPr lang="en-US" sz="1800" dirty="0">
              <a:effectLst/>
              <a:latin typeface="Times New Roman" panose="02020603050405020304" pitchFamily="18" charset="0"/>
              <a:ea typeface="Times New Roman" panose="02020603050405020304" pitchFamily="18" charset="0"/>
            </a:endParaRPr>
          </a:p>
          <a:p>
            <a:pPr marL="0" marR="0"/>
            <a:endParaRPr lang="en-US" sz="1800" dirty="0">
              <a:latin typeface="Times New Roman" panose="02020603050405020304" pitchFamily="18" charset="0"/>
              <a:ea typeface="Times New Roman" panose="02020603050405020304" pitchFamily="18" charset="0"/>
            </a:endParaRPr>
          </a:p>
          <a:p>
            <a:pPr marL="0" marR="0" indent="0">
              <a:buNone/>
            </a:pPr>
            <a:r>
              <a:rPr lang="en-US" sz="4400" b="1" dirty="0">
                <a:effectLst/>
                <a:latin typeface="Times New Roman" panose="02020603050405020304" pitchFamily="18" charset="0"/>
                <a:ea typeface="Times New Roman" panose="02020603050405020304" pitchFamily="18" charset="0"/>
              </a:rPr>
              <a:t>Albert Einstein</a:t>
            </a:r>
            <a:endParaRPr lang="en-US" sz="4400" b="1" dirty="0">
              <a:latin typeface="Times New Roman" panose="02020603050405020304" pitchFamily="18" charset="0"/>
              <a:ea typeface="Times New Roman" panose="02020603050405020304" pitchFamily="18" charset="0"/>
            </a:endParaRPr>
          </a:p>
          <a:p>
            <a:pPr marL="0" marR="0"/>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3200" dirty="0">
                <a:effectLst/>
                <a:latin typeface="Times New Roman" panose="02020603050405020304" pitchFamily="18" charset="0"/>
                <a:ea typeface="Times New Roman" panose="02020603050405020304" pitchFamily="18" charset="0"/>
              </a:rPr>
              <a:t>“The significant problems we face cannot be solved at the same level of thinking we were at when we created them."   </a:t>
            </a:r>
          </a:p>
        </p:txBody>
      </p:sp>
    </p:spTree>
    <p:extLst>
      <p:ext uri="{BB962C8B-B14F-4D97-AF65-F5344CB8AC3E}">
        <p14:creationId xmlns:p14="http://schemas.microsoft.com/office/powerpoint/2010/main" val="570240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807EC-33CB-84B3-61A6-76352E47E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79C85-2E58-84DC-5C74-7B7253C55311}"/>
              </a:ext>
            </a:extLst>
          </p:cNvPr>
          <p:cNvSpPr>
            <a:spLocks noGrp="1"/>
          </p:cNvSpPr>
          <p:nvPr>
            <p:ph type="title"/>
          </p:nvPr>
        </p:nvSpPr>
        <p:spPr>
          <a:xfrm>
            <a:off x="-1" y="1061048"/>
            <a:ext cx="12192001" cy="5796951"/>
          </a:xfrm>
          <a:noFill/>
        </p:spPr>
        <p:txBody>
          <a:bodyPr>
            <a:normAutofit/>
          </a:bodyPr>
          <a:lstStyle/>
          <a:p>
            <a:pPr algn="ctr"/>
            <a:r>
              <a:rPr lang="en-US" sz="2800" dirty="0">
                <a:latin typeface="Georgia"/>
              </a:rPr>
              <a:t>MAP:</a:t>
            </a:r>
            <a:br>
              <a:rPr lang="en-US" sz="2800" dirty="0">
                <a:latin typeface="Georgia"/>
              </a:rPr>
            </a:br>
            <a:br>
              <a:rPr lang="en-US" sz="2800" dirty="0">
                <a:latin typeface="Georgia"/>
              </a:rPr>
            </a:br>
            <a:endParaRPr lang="en-US" dirty="0">
              <a:latin typeface="Georgia"/>
            </a:endParaRPr>
          </a:p>
        </p:txBody>
      </p:sp>
      <p:sp>
        <p:nvSpPr>
          <p:cNvPr id="5" name="Slide Number Placeholder 4">
            <a:extLst>
              <a:ext uri="{FF2B5EF4-FFF2-40B4-BE49-F238E27FC236}">
                <a16:creationId xmlns:a16="http://schemas.microsoft.com/office/drawing/2014/main" id="{0CD1DAD7-3C64-28C7-9321-1629DBF7B756}"/>
              </a:ext>
            </a:extLst>
          </p:cNvPr>
          <p:cNvSpPr>
            <a:spLocks noGrp="1"/>
          </p:cNvSpPr>
          <p:nvPr>
            <p:ph type="sldNum" idx="12"/>
          </p:nvPr>
        </p:nvSpPr>
        <p:spPr>
          <a:xfrm>
            <a:off x="8610600" y="6389538"/>
            <a:ext cx="2743200" cy="365125"/>
          </a:xfrm>
        </p:spPr>
        <p:txBody>
          <a:bodyPr/>
          <a:lstStyle/>
          <a:p>
            <a:fld id="{89EC1B6A-93FB-412D-A2F8-D0090C074C45}" type="slidenum">
              <a:rPr lang="en-US" smtClean="0"/>
              <a:t>29</a:t>
            </a:fld>
            <a:endParaRPr lang="en-US" dirty="0"/>
          </a:p>
        </p:txBody>
      </p:sp>
      <p:pic>
        <p:nvPicPr>
          <p:cNvPr id="4" name="Picture 3">
            <a:extLst>
              <a:ext uri="{FF2B5EF4-FFF2-40B4-BE49-F238E27FC236}">
                <a16:creationId xmlns:a16="http://schemas.microsoft.com/office/drawing/2014/main" id="{0797D142-EE10-9E14-A065-914FBD911325}"/>
              </a:ext>
            </a:extLst>
          </p:cNvPr>
          <p:cNvPicPr>
            <a:picLocks noChangeAspect="1"/>
          </p:cNvPicPr>
          <p:nvPr/>
        </p:nvPicPr>
        <p:blipFill>
          <a:blip r:embed="rId3"/>
          <a:srcRect l="53" r="53"/>
          <a:stretch/>
        </p:blipFill>
        <p:spPr>
          <a:xfrm>
            <a:off x="1710045" y="568036"/>
            <a:ext cx="9498281" cy="5942774"/>
          </a:xfrm>
          <a:prstGeom prst="rect">
            <a:avLst/>
          </a:prstGeom>
        </p:spPr>
      </p:pic>
    </p:spTree>
    <p:extLst>
      <p:ext uri="{BB962C8B-B14F-4D97-AF65-F5344CB8AC3E}">
        <p14:creationId xmlns:p14="http://schemas.microsoft.com/office/powerpoint/2010/main" val="162407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4000"/>
            </a:pPr>
            <a:r>
              <a:rPr lang="en-US" b="1" dirty="0"/>
              <a:t>2021 NASEM Report</a:t>
            </a:r>
            <a:endParaRPr b="1" dirty="0"/>
          </a:p>
        </p:txBody>
      </p:sp>
      <p:sp>
        <p:nvSpPr>
          <p:cNvPr id="85" name="Google Shape;85;p9"/>
          <p:cNvSpPr txBox="1">
            <a:spLocks noGrp="1"/>
          </p:cNvSpPr>
          <p:nvPr>
            <p:ph type="body" idx="1"/>
          </p:nvPr>
        </p:nvSpPr>
        <p:spPr>
          <a:xfrm>
            <a:off x="465826" y="1690688"/>
            <a:ext cx="10998680" cy="4802187"/>
          </a:xfrm>
          <a:prstGeom prst="rect">
            <a:avLst/>
          </a:prstGeom>
          <a:noFill/>
          <a:ln>
            <a:noFill/>
          </a:ln>
        </p:spPr>
        <p:txBody>
          <a:bodyPr spcFirstLastPara="1" wrap="square" lIns="91425" tIns="45700" rIns="91425" bIns="45700" anchor="t" anchorCtr="0">
            <a:normAutofit/>
          </a:bodyPr>
          <a:lstStyle/>
          <a:p>
            <a:pPr marL="0" indent="0">
              <a:lnSpc>
                <a:spcPct val="100000"/>
              </a:lnSpc>
              <a:buSzPct val="64000"/>
              <a:buNone/>
            </a:pPr>
            <a:endParaRPr lang="en-US" sz="1400" dirty="0"/>
          </a:p>
          <a:p>
            <a:pPr marL="0" indent="0">
              <a:lnSpc>
                <a:spcPct val="100000"/>
              </a:lnSpc>
              <a:buSzPct val="64000"/>
              <a:buNone/>
            </a:pPr>
            <a:r>
              <a:rPr lang="en-US" dirty="0"/>
              <a:t>PC4YOU is exactly in line with the 2021 NASEM Report which calls for…</a:t>
            </a:r>
            <a:br>
              <a:rPr lang="en-US" dirty="0"/>
            </a:br>
            <a:endParaRPr lang="en-US" dirty="0"/>
          </a:p>
          <a:p>
            <a:pPr marL="0" indent="0">
              <a:lnSpc>
                <a:spcPct val="100000"/>
              </a:lnSpc>
              <a:buSzPct val="64000"/>
              <a:buNone/>
            </a:pPr>
            <a:r>
              <a:rPr lang="en-US" dirty="0"/>
              <a:t> - Double Primary Care Investment</a:t>
            </a:r>
          </a:p>
          <a:p>
            <a:pPr marL="0" indent="0">
              <a:lnSpc>
                <a:spcPct val="100000"/>
              </a:lnSpc>
              <a:buSzPct val="64000"/>
              <a:buNone/>
            </a:pPr>
            <a:r>
              <a:rPr lang="en-US" dirty="0"/>
              <a:t> - Prospective Monthly Payment as the Predominant PC Reimbursement</a:t>
            </a:r>
          </a:p>
          <a:p>
            <a:pPr marL="0" indent="0">
              <a:lnSpc>
                <a:spcPct val="100000"/>
              </a:lnSpc>
              <a:buSzPct val="64000"/>
              <a:buNone/>
            </a:pPr>
            <a:r>
              <a:rPr lang="en-US" dirty="0"/>
              <a:t> - Primary Care as a public good for every resident of Massachusetts</a:t>
            </a:r>
          </a:p>
          <a:p>
            <a:pPr marL="0" indent="0">
              <a:lnSpc>
                <a:spcPct val="100000"/>
              </a:lnSpc>
              <a:buSzPct val="64000"/>
              <a:buNone/>
            </a:pPr>
            <a:endParaRPr lang="en-US" sz="2000" dirty="0"/>
          </a:p>
          <a:p>
            <a:pPr marL="0" indent="0">
              <a:lnSpc>
                <a:spcPct val="100000"/>
              </a:lnSpc>
              <a:buSzPct val="64000"/>
              <a:buNone/>
            </a:pPr>
            <a:r>
              <a:rPr lang="en-US" dirty="0"/>
              <a:t>Medicare for All </a:t>
            </a:r>
            <a:r>
              <a:rPr lang="en-US" dirty="0">
                <a:sym typeface="Wingdings" panose="05000000000000000000" pitchFamily="2" charset="2"/>
              </a:rPr>
              <a:t> Primary Care For All &amp; Direct Primary Care for all</a:t>
            </a:r>
            <a:endParaRPr lang="en-US" dirty="0"/>
          </a:p>
          <a:p>
            <a:pPr marL="0" indent="0">
              <a:lnSpc>
                <a:spcPct val="100000"/>
              </a:lnSpc>
              <a:buSzPct val="64000"/>
              <a:buNone/>
            </a:pPr>
            <a:endParaRPr lang="en-US" dirty="0"/>
          </a:p>
        </p:txBody>
      </p:sp>
    </p:spTree>
    <p:extLst>
      <p:ext uri="{BB962C8B-B14F-4D97-AF65-F5344CB8AC3E}">
        <p14:creationId xmlns:p14="http://schemas.microsoft.com/office/powerpoint/2010/main" val="705656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
          <p:cNvSpPr txBox="1">
            <a:spLocks noGrp="1"/>
          </p:cNvSpPr>
          <p:nvPr>
            <p:ph type="title"/>
          </p:nvPr>
        </p:nvSpPr>
        <p:spPr>
          <a:xfrm>
            <a:off x="838200" y="0"/>
            <a:ext cx="10515600" cy="17924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t>How </a:t>
            </a:r>
            <a:r>
              <a:rPr lang="en-US" b="1"/>
              <a:t>to ensure </a:t>
            </a:r>
            <a:r>
              <a:rPr lang="en-US" b="1" dirty="0"/>
              <a:t>that the PC4You $$$</a:t>
            </a:r>
            <a:br>
              <a:rPr lang="en-US" b="1" dirty="0"/>
            </a:br>
            <a:r>
              <a:rPr lang="en-US" b="1" dirty="0"/>
              <a:t> actually gets to clinicians/practices</a:t>
            </a:r>
            <a:endParaRPr b="1" dirty="0"/>
          </a:p>
        </p:txBody>
      </p:sp>
      <p:sp>
        <p:nvSpPr>
          <p:cNvPr id="203" name="Google Shape;203;p1"/>
          <p:cNvSpPr txBox="1">
            <a:spLocks noGrp="1"/>
          </p:cNvSpPr>
          <p:nvPr>
            <p:ph type="body" idx="1"/>
          </p:nvPr>
        </p:nvSpPr>
        <p:spPr>
          <a:xfrm>
            <a:off x="487680" y="2027208"/>
            <a:ext cx="11023599" cy="4789890"/>
          </a:xfrm>
          <a:prstGeom prst="rect">
            <a:avLst/>
          </a:prstGeom>
          <a:noFill/>
          <a:ln>
            <a:noFill/>
          </a:ln>
        </p:spPr>
        <p:txBody>
          <a:bodyPr spcFirstLastPara="1" wrap="square" lIns="91425" tIns="45700" rIns="91425" bIns="45700" anchor="t" anchorCtr="0">
            <a:normAutofit/>
          </a:bodyPr>
          <a:lstStyle/>
          <a:p>
            <a:pPr marL="228600" indent="-228600">
              <a:lnSpc>
                <a:spcPct val="70000"/>
              </a:lnSpc>
              <a:buSzPct val="80000"/>
            </a:pPr>
            <a:endParaRPr lang="en-US" dirty="0"/>
          </a:p>
          <a:p>
            <a:pPr marL="228600" indent="-228600">
              <a:lnSpc>
                <a:spcPct val="70000"/>
              </a:lnSpc>
              <a:buSzPct val="80000"/>
            </a:pPr>
            <a:r>
              <a:rPr lang="en-US" dirty="0"/>
              <a:t>95% of Primary Care $$$ flowing into an organization from PC4You required to go to Primary Care practices (as opposed to health systems/IPAs/ACOs) </a:t>
            </a:r>
          </a:p>
          <a:p>
            <a:pPr marL="0" indent="0">
              <a:lnSpc>
                <a:spcPct val="70000"/>
              </a:lnSpc>
              <a:buSzPct val="80000"/>
              <a:buNone/>
            </a:pPr>
            <a:endParaRPr lang="en-US" sz="1800" dirty="0"/>
          </a:p>
          <a:p>
            <a:pPr marL="228600" indent="-228600">
              <a:lnSpc>
                <a:spcPct val="70000"/>
              </a:lnSpc>
              <a:buSzPct val="80000"/>
            </a:pPr>
            <a:r>
              <a:rPr lang="en-US" dirty="0"/>
              <a:t>Enforced through </a:t>
            </a:r>
            <a:r>
              <a:rPr lang="en-US" b="1" dirty="0"/>
              <a:t>Audits </a:t>
            </a:r>
            <a:r>
              <a:rPr lang="en-US" dirty="0"/>
              <a:t>by HPC</a:t>
            </a:r>
          </a:p>
          <a:p>
            <a:pPr marL="685800" lvl="1" indent="-228600">
              <a:lnSpc>
                <a:spcPct val="70000"/>
              </a:lnSpc>
              <a:buSzPct val="80000"/>
            </a:pPr>
            <a:r>
              <a:rPr lang="en-US" sz="2800" dirty="0"/>
              <a:t>Audits random for small practices/mandatory for large systems</a:t>
            </a:r>
          </a:p>
          <a:p>
            <a:pPr marL="685800" lvl="1" indent="-228600">
              <a:lnSpc>
                <a:spcPct val="70000"/>
              </a:lnSpc>
              <a:buSzPct val="80000"/>
            </a:pPr>
            <a:r>
              <a:rPr lang="en-US" sz="2800" dirty="0"/>
              <a:t>Practices/Systems not in compliance will be forced to rectify the identified discrepancy on the audit.</a:t>
            </a:r>
          </a:p>
          <a:p>
            <a:pPr marL="685800" lvl="1" indent="-228600">
              <a:lnSpc>
                <a:spcPct val="70000"/>
              </a:lnSpc>
              <a:buSzPct val="80000"/>
            </a:pPr>
            <a:r>
              <a:rPr lang="en-US" sz="2800" dirty="0"/>
              <a:t>If still not compliant, they will be forced to pay a significant penalty.</a:t>
            </a:r>
          </a:p>
          <a:p>
            <a:pPr marL="228600" indent="-228600">
              <a:lnSpc>
                <a:spcPct val="70000"/>
              </a:lnSpc>
              <a:buSzPct val="80000"/>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DD924-C3B5-5DD1-6E56-30CF3F6BCFF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A5359F-F3F0-B25A-D1A9-838A9B497020}"/>
              </a:ext>
            </a:extLst>
          </p:cNvPr>
          <p:cNvSpPr txBox="1"/>
          <p:nvPr/>
        </p:nvSpPr>
        <p:spPr>
          <a:xfrm>
            <a:off x="5422798" y="-1584"/>
            <a:ext cx="676920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endParaRPr lang="en-US" dirty="0"/>
          </a:p>
        </p:txBody>
      </p:sp>
      <p:sp>
        <p:nvSpPr>
          <p:cNvPr id="2" name="Title 1">
            <a:extLst>
              <a:ext uri="{FF2B5EF4-FFF2-40B4-BE49-F238E27FC236}">
                <a16:creationId xmlns:a16="http://schemas.microsoft.com/office/drawing/2014/main" id="{0049823A-CF10-3B12-C917-6B71EC2C64B4}"/>
              </a:ext>
            </a:extLst>
          </p:cNvPr>
          <p:cNvSpPr>
            <a:spLocks noGrp="1"/>
          </p:cNvSpPr>
          <p:nvPr>
            <p:ph type="title"/>
          </p:nvPr>
        </p:nvSpPr>
        <p:spPr>
          <a:xfrm>
            <a:off x="259209" y="0"/>
            <a:ext cx="5163589" cy="2740356"/>
          </a:xfrm>
        </p:spPr>
        <p:txBody>
          <a:bodyPr>
            <a:normAutofit/>
          </a:bodyPr>
          <a:lstStyle/>
          <a:p>
            <a:r>
              <a:rPr lang="en-US" b="1" dirty="0">
                <a:latin typeface="Arial" panose="020B0604020202020204" pitchFamily="34" charset="0"/>
                <a:cs typeface="Arial" panose="020B0604020202020204" pitchFamily="34" charset="0"/>
              </a:rPr>
              <a:t>Increase Health Equity  </a:t>
            </a:r>
          </a:p>
        </p:txBody>
      </p:sp>
      <p:sp>
        <p:nvSpPr>
          <p:cNvPr id="5" name="Content Placeholder 4">
            <a:extLst>
              <a:ext uri="{FF2B5EF4-FFF2-40B4-BE49-F238E27FC236}">
                <a16:creationId xmlns:a16="http://schemas.microsoft.com/office/drawing/2014/main" id="{A3985152-19AB-2AC0-1E6C-8DB0BC90B78F}"/>
              </a:ext>
            </a:extLst>
          </p:cNvPr>
          <p:cNvSpPr>
            <a:spLocks noGrp="1"/>
          </p:cNvSpPr>
          <p:nvPr>
            <p:ph sz="quarter" idx="13"/>
          </p:nvPr>
        </p:nvSpPr>
        <p:spPr>
          <a:xfrm>
            <a:off x="5577840" y="215495"/>
            <a:ext cx="6614160" cy="6423843"/>
          </a:xfrm>
        </p:spPr>
        <p:txBody>
          <a:bodyPr/>
          <a:lstStyle/>
          <a:p>
            <a:pPr marL="11430" lvl="1"/>
            <a:r>
              <a:rPr lang="en-US" sz="2800" b="1" dirty="0">
                <a:solidFill>
                  <a:schemeClr val="tx1"/>
                </a:solidFill>
                <a:latin typeface="Arial"/>
                <a:ea typeface="+mn-ea"/>
                <a:cs typeface="Arial"/>
              </a:rPr>
              <a:t>PC4YOU increases health equity by…</a:t>
            </a:r>
          </a:p>
          <a:p>
            <a:pPr marL="174625" lvl="1" indent="-163195">
              <a:buFont typeface="Arial" panose="020B0604020202020204" pitchFamily="34" charset="0"/>
              <a:buChar char="•"/>
            </a:pPr>
            <a:endParaRPr lang="en-US" sz="2800" dirty="0">
              <a:solidFill>
                <a:schemeClr val="tx1"/>
              </a:solidFill>
              <a:latin typeface="Arial"/>
              <a:ea typeface="+mn-ea"/>
              <a:cs typeface="Arial"/>
            </a:endParaRPr>
          </a:p>
          <a:p>
            <a:pPr marL="525780" lvl="1" indent="-514350">
              <a:buFont typeface="+mj-lt"/>
              <a:buAutoNum type="arabicPeriod"/>
            </a:pPr>
            <a:r>
              <a:rPr lang="en-US" sz="2800" dirty="0">
                <a:solidFill>
                  <a:schemeClr val="tx1"/>
                </a:solidFill>
                <a:latin typeface="Arial"/>
                <a:ea typeface="+mn-ea"/>
                <a:cs typeface="Arial"/>
              </a:rPr>
              <a:t>Expanding access to Primary Care </a:t>
            </a:r>
          </a:p>
          <a:p>
            <a:pPr marL="525780" lvl="1" indent="-514350">
              <a:buFont typeface="+mj-lt"/>
              <a:buAutoNum type="arabicPeriod"/>
            </a:pPr>
            <a:endParaRPr lang="en-US" sz="2800" dirty="0">
              <a:solidFill>
                <a:schemeClr val="tx1"/>
              </a:solidFill>
              <a:latin typeface="Arial"/>
              <a:ea typeface="+mn-ea"/>
              <a:cs typeface="Arial"/>
            </a:endParaRPr>
          </a:p>
          <a:p>
            <a:pPr marL="525780" lvl="1" indent="-514350">
              <a:buFont typeface="+mj-lt"/>
              <a:buAutoNum type="arabicPeriod"/>
            </a:pPr>
            <a:r>
              <a:rPr lang="en-US" sz="2800" dirty="0">
                <a:solidFill>
                  <a:schemeClr val="tx1"/>
                </a:solidFill>
                <a:latin typeface="Arial"/>
                <a:ea typeface="+mn-ea"/>
                <a:cs typeface="Arial"/>
              </a:rPr>
              <a:t>Eliminating cost sharing for patients </a:t>
            </a:r>
          </a:p>
          <a:p>
            <a:pPr marL="525780" lvl="1" indent="-514350">
              <a:buFont typeface="+mj-lt"/>
              <a:buAutoNum type="arabicPeriod"/>
            </a:pPr>
            <a:endParaRPr lang="en-US" sz="2800" dirty="0">
              <a:solidFill>
                <a:schemeClr val="tx1"/>
              </a:solidFill>
              <a:latin typeface="Arial"/>
              <a:ea typeface="+mn-ea"/>
              <a:cs typeface="Arial"/>
            </a:endParaRPr>
          </a:p>
          <a:p>
            <a:pPr marL="525780" lvl="1" indent="-514350">
              <a:buFont typeface="+mj-lt"/>
              <a:buAutoNum type="arabicPeriod"/>
            </a:pPr>
            <a:r>
              <a:rPr lang="en-US" sz="2800" dirty="0">
                <a:solidFill>
                  <a:schemeClr val="tx1"/>
                </a:solidFill>
                <a:latin typeface="Arial"/>
                <a:ea typeface="+mn-ea"/>
                <a:cs typeface="Arial"/>
              </a:rPr>
              <a:t>Investing in transformers proven to improve equity</a:t>
            </a:r>
          </a:p>
          <a:p>
            <a:pPr marL="525780" lvl="1" indent="-514350">
              <a:buFont typeface="+mj-lt"/>
              <a:buAutoNum type="arabicPeriod"/>
            </a:pPr>
            <a:endParaRPr lang="en-US" sz="2800" dirty="0">
              <a:solidFill>
                <a:schemeClr val="tx1"/>
              </a:solidFill>
              <a:latin typeface="Arial"/>
              <a:ea typeface="+mn-ea"/>
              <a:cs typeface="Arial"/>
            </a:endParaRPr>
          </a:p>
          <a:p>
            <a:pPr marL="525780" lvl="1" indent="-514350">
              <a:buFont typeface="+mj-lt"/>
              <a:buAutoNum type="arabicPeriod"/>
            </a:pPr>
            <a:r>
              <a:rPr lang="en-US" sz="2800" dirty="0">
                <a:solidFill>
                  <a:schemeClr val="tx1"/>
                </a:solidFill>
                <a:latin typeface="Arial"/>
                <a:ea typeface="+mn-ea"/>
                <a:cs typeface="Arial"/>
              </a:rPr>
              <a:t>Use social risk adjustment to focus a greater proportion of new investment on historically under- resourced communities </a:t>
            </a:r>
          </a:p>
          <a:p>
            <a:pPr marL="525780" lvl="1" indent="-514350">
              <a:buFont typeface="+mj-lt"/>
              <a:buAutoNum type="arabicPeriod"/>
            </a:pPr>
            <a:endParaRPr lang="en-US" sz="2000" dirty="0">
              <a:solidFill>
                <a:schemeClr val="tx1"/>
              </a:solidFill>
              <a:latin typeface="Arial"/>
              <a:ea typeface="+mn-ea"/>
              <a:cs typeface="Arial"/>
            </a:endParaRPr>
          </a:p>
          <a:p>
            <a:pPr marL="525780" lvl="1" indent="-514350">
              <a:buFont typeface="+mj-lt"/>
              <a:buAutoNum type="arabicPeriod"/>
            </a:pPr>
            <a:r>
              <a:rPr lang="en-US" sz="2800" dirty="0">
                <a:solidFill>
                  <a:schemeClr val="tx1"/>
                </a:solidFill>
                <a:latin typeface="Arial"/>
                <a:ea typeface="+mn-ea"/>
                <a:cs typeface="Arial"/>
              </a:rPr>
              <a:t>Increased rate equity through the Primary Care Stabilization Fund</a:t>
            </a:r>
          </a:p>
          <a:p>
            <a:pPr marL="525780" lvl="1" indent="-514350">
              <a:buFont typeface="+mj-lt"/>
              <a:buAutoNum type="arabicPeriod"/>
            </a:pPr>
            <a:endParaRPr lang="en-US" sz="2800" dirty="0">
              <a:solidFill>
                <a:schemeClr val="tx1"/>
              </a:solidFill>
              <a:latin typeface="Arial"/>
              <a:ea typeface="+mn-ea"/>
              <a:cs typeface="Arial"/>
            </a:endParaRPr>
          </a:p>
        </p:txBody>
      </p:sp>
    </p:spTree>
    <p:extLst>
      <p:ext uri="{BB962C8B-B14F-4D97-AF65-F5344CB8AC3E}">
        <p14:creationId xmlns:p14="http://schemas.microsoft.com/office/powerpoint/2010/main" val="469803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9">
          <a:extLst>
            <a:ext uri="{FF2B5EF4-FFF2-40B4-BE49-F238E27FC236}">
              <a16:creationId xmlns:a16="http://schemas.microsoft.com/office/drawing/2014/main" id="{8B05C496-9468-53F9-66D6-B1EB15597F0E}"/>
            </a:ext>
          </a:extLst>
        </p:cNvPr>
        <p:cNvGrpSpPr/>
        <p:nvPr/>
      </p:nvGrpSpPr>
      <p:grpSpPr>
        <a:xfrm>
          <a:off x="0" y="0"/>
          <a:ext cx="0" cy="0"/>
          <a:chOff x="0" y="0"/>
          <a:chExt cx="0" cy="0"/>
        </a:xfrm>
      </p:grpSpPr>
      <p:sp>
        <p:nvSpPr>
          <p:cNvPr id="220" name="Google Shape;220;p4">
            <a:extLst>
              <a:ext uri="{FF2B5EF4-FFF2-40B4-BE49-F238E27FC236}">
                <a16:creationId xmlns:a16="http://schemas.microsoft.com/office/drawing/2014/main" id="{A0F1B1AC-C7EE-EF51-96C2-A5CB97EB6E3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t>How do we pay for this?</a:t>
            </a:r>
          </a:p>
        </p:txBody>
      </p:sp>
      <p:sp>
        <p:nvSpPr>
          <p:cNvPr id="221" name="Google Shape;221;p4">
            <a:extLst>
              <a:ext uri="{FF2B5EF4-FFF2-40B4-BE49-F238E27FC236}">
                <a16:creationId xmlns:a16="http://schemas.microsoft.com/office/drawing/2014/main" id="{4758A668-E11D-3BE2-AA55-2C087DBEDBB4}"/>
              </a:ext>
            </a:extLst>
          </p:cNvPr>
          <p:cNvSpPr txBox="1">
            <a:spLocks noGrp="1"/>
          </p:cNvSpPr>
          <p:nvPr>
            <p:ph type="body" idx="1"/>
          </p:nvPr>
        </p:nvSpPr>
        <p:spPr>
          <a:xfrm>
            <a:off x="214009" y="1845503"/>
            <a:ext cx="11977991" cy="4351338"/>
          </a:xfrm>
          <a:prstGeom prst="rect">
            <a:avLst/>
          </a:prstGeom>
          <a:noFill/>
          <a:ln>
            <a:noFill/>
          </a:ln>
        </p:spPr>
        <p:txBody>
          <a:bodyPr spcFirstLastPara="1" wrap="square" lIns="91425" tIns="45700" rIns="91425" bIns="45700" anchor="t" anchorCtr="0">
            <a:normAutofit/>
          </a:bodyPr>
          <a:lstStyle/>
          <a:p>
            <a:pPr indent="-457200">
              <a:spcBef>
                <a:spcPts val="0"/>
              </a:spcBef>
              <a:buSzPct val="80000"/>
            </a:pPr>
            <a:endParaRPr lang="en-US" dirty="0"/>
          </a:p>
          <a:p>
            <a:pPr indent="-457200">
              <a:spcBef>
                <a:spcPts val="0"/>
              </a:spcBef>
              <a:buSzPct val="80000"/>
            </a:pPr>
            <a:endParaRPr lang="en-US" dirty="0"/>
          </a:p>
          <a:p>
            <a:pPr indent="-457200">
              <a:spcBef>
                <a:spcPts val="0"/>
              </a:spcBef>
              <a:buSzPct val="80000"/>
            </a:pPr>
            <a:endParaRPr lang="en-US" sz="2800" dirty="0"/>
          </a:p>
        </p:txBody>
      </p:sp>
      <p:pic>
        <p:nvPicPr>
          <p:cNvPr id="2050" name="Picture 2" descr="It's time to talk about the elephant in the room | Georgia Murch">
            <a:extLst>
              <a:ext uri="{FF2B5EF4-FFF2-40B4-BE49-F238E27FC236}">
                <a16:creationId xmlns:a16="http://schemas.microsoft.com/office/drawing/2014/main" id="{7076D707-F0CC-85FB-2C2A-D3078A101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387" y="1690688"/>
            <a:ext cx="6851225" cy="470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601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D7669FB-7487-AB5B-981E-3256CDF946F9}"/>
              </a:ext>
            </a:extLst>
          </p:cNvPr>
          <p:cNvSpPr>
            <a:spLocks noGrp="1"/>
          </p:cNvSpPr>
          <p:nvPr>
            <p:ph type="body" sz="quarter" idx="12"/>
          </p:nvPr>
        </p:nvSpPr>
        <p:spPr/>
        <p:txBody>
          <a:bodyPr/>
          <a:lstStyle/>
          <a:p>
            <a:r>
              <a:rPr lang="en-US" sz="800" dirty="0"/>
              <a:t>Notes: 'Avoidable ED visits are based on the Billings algorithm, which classifies an ED visit into the following categories: Emergent - ED care needed and not avoidable; Emergent - ED care needed but avoidable; Emergent - primary care treatable; and Non-emergent - primary care treatable. "Avoidable" is defined here as ED visits that were emergent - primary care treatable or non-emergent - primary care treatable. Behavioral health ED visits were identified based on a principal diagnosis related to mental health and/or substance use disorder using the Clinical Classifications Revised Software (CCSR) diagnostic classifications. To improve classification rate, diagnosis codes unclassified by the Billings algorithm were truncated and shortened codes were re-classified. Please see the technical appendix for additional details. </a:t>
            </a:r>
          </a:p>
          <a:p>
            <a:r>
              <a:rPr lang="en-US" sz="800" dirty="0"/>
              <a:t>Sources: 'HPC analysis of Center for Health Information and Analysis Emergency Department Database, CY2016 – 2022; 1 Center for Health Information and Analysis, Findings from the 2023 Massachusetts Health Insurance Survey, 2024.; 2 Center for Health Information and Analysis. Primary Care in Massachusetts Databook. January 2023. </a:t>
            </a:r>
            <a:endParaRPr lang="en-US" sz="800" dirty="0">
              <a:highlight>
                <a:srgbClr val="FFFF00"/>
              </a:highlight>
            </a:endParaRPr>
          </a:p>
        </p:txBody>
      </p:sp>
      <p:sp>
        <p:nvSpPr>
          <p:cNvPr id="2" name="Title 1">
            <a:extLst>
              <a:ext uri="{FF2B5EF4-FFF2-40B4-BE49-F238E27FC236}">
                <a16:creationId xmlns:a16="http://schemas.microsoft.com/office/drawing/2014/main" id="{0F4728CB-C991-9A58-4C3B-AA0DCFF72B89}"/>
              </a:ext>
            </a:extLst>
          </p:cNvPr>
          <p:cNvSpPr>
            <a:spLocks noGrp="1"/>
          </p:cNvSpPr>
          <p:nvPr>
            <p:ph type="title"/>
          </p:nvPr>
        </p:nvSpPr>
        <p:spPr>
          <a:xfrm>
            <a:off x="838200" y="221432"/>
            <a:ext cx="10515600" cy="1325563"/>
          </a:xfrm>
        </p:spPr>
        <p:txBody>
          <a:bodyPr>
            <a:normAutofit/>
          </a:bodyPr>
          <a:lstStyle/>
          <a:p>
            <a:r>
              <a:rPr lang="en-US" sz="2400" b="1" dirty="0">
                <a:solidFill>
                  <a:srgbClr val="073757"/>
                </a:solidFill>
                <a:latin typeface="Franklin Gothic Demi Cond" panose="020B0603020102020204" pitchFamily="34" charset="0"/>
              </a:rPr>
              <a:t>Roughly 40% of emergency department visits continue to be for conditions that could have been treated in a primary care setting or prevented with timely primary care.</a:t>
            </a:r>
          </a:p>
        </p:txBody>
      </p:sp>
      <p:sp>
        <p:nvSpPr>
          <p:cNvPr id="4" name="Text Placeholder 3">
            <a:extLst>
              <a:ext uri="{FF2B5EF4-FFF2-40B4-BE49-F238E27FC236}">
                <a16:creationId xmlns:a16="http://schemas.microsoft.com/office/drawing/2014/main" id="{1DC11ADD-6A9F-452E-C298-3F35462A2E3B}"/>
              </a:ext>
            </a:extLst>
          </p:cNvPr>
          <p:cNvSpPr>
            <a:spLocks noGrp="1"/>
          </p:cNvSpPr>
          <p:nvPr>
            <p:ph type="body" sz="quarter" idx="13"/>
          </p:nvPr>
        </p:nvSpPr>
        <p:spPr/>
        <p:txBody>
          <a:bodyPr>
            <a:normAutofit fontScale="92500" lnSpcReduction="20000"/>
          </a:bodyPr>
          <a:lstStyle/>
          <a:p>
            <a:r>
              <a:rPr lang="en-US" dirty="0"/>
              <a:t>All ED visits and potentially avoidable ED visits per 1,000 residents, 2016-2023</a:t>
            </a:r>
          </a:p>
        </p:txBody>
      </p:sp>
      <p:sp>
        <p:nvSpPr>
          <p:cNvPr id="8" name="Content Placeholder 7">
            <a:extLst>
              <a:ext uri="{FF2B5EF4-FFF2-40B4-BE49-F238E27FC236}">
                <a16:creationId xmlns:a16="http://schemas.microsoft.com/office/drawing/2014/main" id="{E7CF6EE2-223F-1BA7-8C35-9E154F4B2B29}"/>
              </a:ext>
            </a:extLst>
          </p:cNvPr>
          <p:cNvSpPr>
            <a:spLocks noGrp="1"/>
          </p:cNvSpPr>
          <p:nvPr>
            <p:ph idx="4294967295"/>
          </p:nvPr>
        </p:nvSpPr>
        <p:spPr>
          <a:xfrm>
            <a:off x="9139991" y="1219200"/>
            <a:ext cx="2783068" cy="5337643"/>
          </a:xfrm>
          <a:prstGeom prst="rect">
            <a:avLst/>
          </a:prstGeom>
        </p:spPr>
        <p:txBody>
          <a:bodyPr/>
          <a:lstStyle/>
          <a:p>
            <a:pPr marL="228600" indent="-228600">
              <a:lnSpc>
                <a:spcPct val="110000"/>
              </a:lnSpc>
              <a:spcBef>
                <a:spcPts val="1200"/>
              </a:spcBef>
              <a:buBlip>
                <a:blip r:embed="rId2"/>
              </a:buBlip>
            </a:pPr>
            <a:r>
              <a:rPr lang="en-US" sz="1400">
                <a:solidFill>
                  <a:schemeClr val="accent1">
                    <a:lumMod val="75000"/>
                  </a:schemeClr>
                </a:solidFill>
              </a:rPr>
              <a:t>A 2023 survey of Massachusetts residents found that of those who had an ED visit for a nonemergency condition, </a:t>
            </a:r>
            <a:r>
              <a:rPr lang="en-US" sz="1400">
                <a:solidFill>
                  <a:schemeClr val="accent1">
                    <a:lumMod val="75000"/>
                  </a:schemeClr>
                </a:solidFill>
                <a:latin typeface="Franklin Gothic Demi" panose="020B0703020102020204" pitchFamily="34" charset="0"/>
              </a:rPr>
              <a:t>66.1% sought care in the ED because they were unable to get an appointment at a doctor's office or clinic</a:t>
            </a:r>
            <a:r>
              <a:rPr lang="en-US" sz="1400">
                <a:solidFill>
                  <a:schemeClr val="accent1">
                    <a:lumMod val="75000"/>
                  </a:schemeClr>
                </a:solidFill>
              </a:rPr>
              <a:t> as soon as needed.</a:t>
            </a:r>
            <a:r>
              <a:rPr lang="en-US" sz="1400" baseline="30000">
                <a:solidFill>
                  <a:schemeClr val="accent1">
                    <a:lumMod val="75000"/>
                  </a:schemeClr>
                </a:solidFill>
              </a:rPr>
              <a:t>1</a:t>
            </a:r>
          </a:p>
          <a:p>
            <a:pPr marL="228600" indent="-228600">
              <a:lnSpc>
                <a:spcPct val="110000"/>
              </a:lnSpc>
              <a:spcBef>
                <a:spcPts val="1200"/>
              </a:spcBef>
              <a:buBlip>
                <a:blip r:embed="rId2"/>
              </a:buBlip>
            </a:pPr>
            <a:r>
              <a:rPr lang="en-US" sz="1400">
                <a:solidFill>
                  <a:schemeClr val="accent1">
                    <a:lumMod val="75000"/>
                  </a:schemeClr>
                </a:solidFill>
              </a:rPr>
              <a:t>There are </a:t>
            </a:r>
            <a:r>
              <a:rPr lang="en-US" sz="1400">
                <a:solidFill>
                  <a:schemeClr val="accent1">
                    <a:lumMod val="75000"/>
                  </a:schemeClr>
                </a:solidFill>
                <a:latin typeface="Franklin Gothic Demi" panose="020B0703020102020204" pitchFamily="34" charset="0"/>
              </a:rPr>
              <a:t>persistent disparities in potentially avoidable ED use</a:t>
            </a:r>
            <a:r>
              <a:rPr lang="en-US" sz="1400">
                <a:solidFill>
                  <a:schemeClr val="accent1">
                    <a:lumMod val="75000"/>
                  </a:schemeClr>
                </a:solidFill>
              </a:rPr>
              <a:t>. As of 2023, 47.9% of Black non-Hispanic residents and 51.3% of Hispanic residents reported that their most recent ED visit was for a non-emergency condition, compared to 26.5% of White non-Hispanic residents.</a:t>
            </a:r>
            <a:r>
              <a:rPr lang="en-US" sz="1400" baseline="30000">
                <a:solidFill>
                  <a:schemeClr val="accent1">
                    <a:lumMod val="75000"/>
                  </a:schemeClr>
                </a:solidFill>
              </a:rPr>
              <a:t>2</a:t>
            </a:r>
          </a:p>
          <a:p>
            <a:endParaRPr lang="en-US" sz="1400">
              <a:solidFill>
                <a:schemeClr val="accent1">
                  <a:lumMod val="75000"/>
                </a:schemeClr>
              </a:solidFill>
            </a:endParaRPr>
          </a:p>
        </p:txBody>
      </p:sp>
      <p:pic>
        <p:nvPicPr>
          <p:cNvPr id="7" name="Picture 6" descr="Chart, bar chart&#10;&#10;Description automatically generated">
            <a:extLst>
              <a:ext uri="{FF2B5EF4-FFF2-40B4-BE49-F238E27FC236}">
                <a16:creationId xmlns:a16="http://schemas.microsoft.com/office/drawing/2014/main" id="{E1347488-468B-B9CE-0E2C-70802A79DBB9}"/>
              </a:ext>
            </a:extLst>
          </p:cNvPr>
          <p:cNvPicPr>
            <a:picLocks noChangeAspect="1"/>
          </p:cNvPicPr>
          <p:nvPr/>
        </p:nvPicPr>
        <p:blipFill>
          <a:blip r:embed="rId3">
            <a:extLst>
              <a:ext uri="{28A0092B-C50C-407E-A947-70E740481C1C}">
                <a14:useLocalDpi xmlns:a14="http://schemas.microsoft.com/office/drawing/2010/main" val="0"/>
              </a:ext>
            </a:extLst>
          </a:blip>
          <a:srcRect t="7811"/>
          <a:stretch/>
        </p:blipFill>
        <p:spPr>
          <a:xfrm>
            <a:off x="68581" y="1574817"/>
            <a:ext cx="8874034" cy="4117112"/>
          </a:xfrm>
          <a:prstGeom prst="rect">
            <a:avLst/>
          </a:prstGeom>
        </p:spPr>
      </p:pic>
    </p:spTree>
    <p:extLst>
      <p:ext uri="{BB962C8B-B14F-4D97-AF65-F5344CB8AC3E}">
        <p14:creationId xmlns:p14="http://schemas.microsoft.com/office/powerpoint/2010/main" val="421788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69B34-133D-B34A-DC73-0F440EEE9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45012-D37B-1A9C-6E35-CBB177074D4D}"/>
              </a:ext>
            </a:extLst>
          </p:cNvPr>
          <p:cNvSpPr>
            <a:spLocks noGrp="1"/>
          </p:cNvSpPr>
          <p:nvPr>
            <p:ph type="title"/>
          </p:nvPr>
        </p:nvSpPr>
        <p:spPr>
          <a:xfrm>
            <a:off x="585281" y="135076"/>
            <a:ext cx="11272102" cy="1325563"/>
          </a:xfrm>
        </p:spPr>
        <p:txBody>
          <a:bodyPr>
            <a:normAutofit/>
          </a:bodyPr>
          <a:lstStyle/>
          <a:p>
            <a:r>
              <a:rPr lang="en-US" sz="3600" b="1" dirty="0">
                <a:latin typeface="Arial"/>
                <a:cs typeface="Arial"/>
              </a:rPr>
              <a:t>Simulation Accounting for the Evidence of the  Impact of Increasing Investment of Primary Care</a:t>
            </a:r>
          </a:p>
        </p:txBody>
      </p:sp>
      <p:sp>
        <p:nvSpPr>
          <p:cNvPr id="7" name="TextBox 6">
            <a:extLst>
              <a:ext uri="{FF2B5EF4-FFF2-40B4-BE49-F238E27FC236}">
                <a16:creationId xmlns:a16="http://schemas.microsoft.com/office/drawing/2014/main" id="{F534E4CA-54F6-5855-9CBC-7D0E475A47AC}"/>
              </a:ext>
            </a:extLst>
          </p:cNvPr>
          <p:cNvSpPr txBox="1"/>
          <p:nvPr/>
        </p:nvSpPr>
        <p:spPr>
          <a:xfrm>
            <a:off x="142241" y="1576696"/>
            <a:ext cx="7449176" cy="4893647"/>
          </a:xfrm>
          <a:prstGeom prst="rect">
            <a:avLst/>
          </a:prstGeom>
          <a:noFill/>
        </p:spPr>
        <p:txBody>
          <a:bodyPr wrap="square" lIns="91440" tIns="45720" rIns="91440" bIns="45720" rtlCol="0" anchor="t">
            <a:spAutoFit/>
          </a:bodyPr>
          <a:lstStyle/>
          <a:p>
            <a:r>
              <a:rPr lang="en-US" sz="2400" dirty="0">
                <a:latin typeface="Arial"/>
                <a:cs typeface="Arial"/>
              </a:rPr>
              <a:t>A study by the Integrated Healthcare Association (IHA) and commissioned by the </a:t>
            </a:r>
            <a:r>
              <a:rPr lang="en-US" sz="2400" b="1" dirty="0">
                <a:latin typeface="Arial"/>
                <a:cs typeface="Arial"/>
              </a:rPr>
              <a:t>California Health Care Foundation (CHCF) found increased primary care investment results in better outcomes</a:t>
            </a:r>
            <a:r>
              <a:rPr lang="en-US" sz="2400" dirty="0">
                <a:latin typeface="Arial"/>
                <a:cs typeface="Arial"/>
              </a:rPr>
              <a:t>. </a:t>
            </a:r>
          </a:p>
          <a:p>
            <a:endParaRPr lang="en-US" sz="2400" dirty="0">
              <a:latin typeface="Arial" panose="020B0604020202020204" pitchFamily="34" charset="0"/>
              <a:cs typeface="Arial" panose="020B0604020202020204" pitchFamily="34" charset="0"/>
            </a:endParaRPr>
          </a:p>
          <a:p>
            <a:r>
              <a:rPr lang="en-US" sz="2400" dirty="0">
                <a:latin typeface="Arial"/>
                <a:cs typeface="Arial"/>
              </a:rPr>
              <a:t>A study of 80% of Californians with commercial HMO coverage found higher spending on primary care was associated with….</a:t>
            </a:r>
          </a:p>
          <a:p>
            <a:endParaRPr lang="en-US" sz="2400" dirty="0">
              <a:latin typeface="Arial" panose="020B0604020202020204" pitchFamily="34" charset="0"/>
              <a:cs typeface="Arial" panose="020B0604020202020204" pitchFamily="34" charset="0"/>
            </a:endParaRPr>
          </a:p>
          <a:p>
            <a:pPr marL="174625" lvl="1" indent="-163195">
              <a:buFont typeface="Arial" panose="020B0604020202020204" pitchFamily="34" charset="0"/>
              <a:buChar char="•"/>
            </a:pPr>
            <a:r>
              <a:rPr lang="en-US" sz="2400" dirty="0">
                <a:latin typeface="Arial"/>
                <a:cs typeface="Arial"/>
              </a:rPr>
              <a:t>Better performance on quality and patient experience measures</a:t>
            </a:r>
          </a:p>
          <a:p>
            <a:pPr marL="174625" lvl="1" indent="-163195">
              <a:buFont typeface="Arial" panose="020B0604020202020204" pitchFamily="34" charset="0"/>
              <a:buChar char="•"/>
            </a:pPr>
            <a:r>
              <a:rPr lang="en-US" sz="2400" b="1" dirty="0">
                <a:latin typeface="Arial"/>
                <a:cs typeface="Arial"/>
              </a:rPr>
              <a:t>Lower hospital and emergency department use </a:t>
            </a:r>
          </a:p>
          <a:p>
            <a:pPr marL="174625" lvl="1" indent="-163195">
              <a:buFont typeface="Arial" panose="020B0604020202020204" pitchFamily="34" charset="0"/>
              <a:buChar char="•"/>
            </a:pPr>
            <a:r>
              <a:rPr lang="en-US" sz="2400" b="1" dirty="0">
                <a:latin typeface="Arial"/>
                <a:cs typeface="Arial"/>
              </a:rPr>
              <a:t>Lower total cost of care</a:t>
            </a:r>
            <a:r>
              <a:rPr lang="en-US" sz="2400" dirty="0">
                <a:latin typeface="Arial"/>
                <a:cs typeface="Arial"/>
              </a:rPr>
              <a:t> </a:t>
            </a:r>
          </a:p>
        </p:txBody>
      </p:sp>
      <p:pic>
        <p:nvPicPr>
          <p:cNvPr id="8" name="Picture 7">
            <a:extLst>
              <a:ext uri="{FF2B5EF4-FFF2-40B4-BE49-F238E27FC236}">
                <a16:creationId xmlns:a16="http://schemas.microsoft.com/office/drawing/2014/main" id="{2A076240-0442-309A-7527-1E760D2AF44D}"/>
              </a:ext>
            </a:extLst>
          </p:cNvPr>
          <p:cNvPicPr>
            <a:picLocks noChangeAspect="1"/>
          </p:cNvPicPr>
          <p:nvPr/>
        </p:nvPicPr>
        <p:blipFill>
          <a:blip r:embed="rId3"/>
          <a:stretch>
            <a:fillRect/>
          </a:stretch>
        </p:blipFill>
        <p:spPr>
          <a:xfrm>
            <a:off x="7783025" y="1690373"/>
            <a:ext cx="3866146" cy="4279919"/>
          </a:xfrm>
          <a:prstGeom prst="rect">
            <a:avLst/>
          </a:prstGeom>
        </p:spPr>
      </p:pic>
      <p:sp>
        <p:nvSpPr>
          <p:cNvPr id="3" name="TextBox 2">
            <a:extLst>
              <a:ext uri="{FF2B5EF4-FFF2-40B4-BE49-F238E27FC236}">
                <a16:creationId xmlns:a16="http://schemas.microsoft.com/office/drawing/2014/main" id="{EB878F11-AD10-D717-2532-4834167BBE48}"/>
              </a:ext>
            </a:extLst>
          </p:cNvPr>
          <p:cNvSpPr txBox="1"/>
          <p:nvPr/>
        </p:nvSpPr>
        <p:spPr>
          <a:xfrm>
            <a:off x="8819132" y="6103325"/>
            <a:ext cx="7740650" cy="307777"/>
          </a:xfrm>
          <a:prstGeom prst="rect">
            <a:avLst/>
          </a:prstGeom>
          <a:noFill/>
        </p:spPr>
        <p:txBody>
          <a:bodyPr wrap="square" rtlCol="0">
            <a:spAutoFit/>
          </a:bodyPr>
          <a:lstStyle/>
          <a:p>
            <a:r>
              <a:rPr lang="en-US" baseline="30000" dirty="0"/>
              <a:t>45 </a:t>
            </a:r>
            <a:r>
              <a:rPr lang="en-US" dirty="0"/>
              <a:t>Yanagihara et al., 2022</a:t>
            </a:r>
          </a:p>
        </p:txBody>
      </p:sp>
    </p:spTree>
    <p:extLst>
      <p:ext uri="{BB962C8B-B14F-4D97-AF65-F5344CB8AC3E}">
        <p14:creationId xmlns:p14="http://schemas.microsoft.com/office/powerpoint/2010/main" val="2253028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7402D-BE94-9680-EE20-BD95A21843A0}"/>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CB5D73FB-8DF5-F7EE-F807-2677A06CBD71}"/>
              </a:ext>
            </a:extLst>
          </p:cNvPr>
          <p:cNvGraphicFramePr>
            <a:graphicFrameLocks/>
          </p:cNvGraphicFramePr>
          <p:nvPr/>
        </p:nvGraphicFramePr>
        <p:xfrm>
          <a:off x="976883" y="2669729"/>
          <a:ext cx="10176007" cy="368209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86A001A-9C9A-505D-8CD6-C96B36076D84}"/>
              </a:ext>
            </a:extLst>
          </p:cNvPr>
          <p:cNvSpPr>
            <a:spLocks noGrp="1"/>
          </p:cNvSpPr>
          <p:nvPr>
            <p:ph type="title"/>
          </p:nvPr>
        </p:nvSpPr>
        <p:spPr>
          <a:xfrm>
            <a:off x="349102" y="338699"/>
            <a:ext cx="10515600" cy="761926"/>
          </a:xfrm>
        </p:spPr>
        <p:txBody>
          <a:bodyPr anchor="ctr">
            <a:normAutofit/>
          </a:bodyPr>
          <a:lstStyle/>
          <a:p>
            <a:r>
              <a:rPr lang="en-US" sz="3600" b="1" dirty="0">
                <a:latin typeface="Arial" panose="020B0604020202020204" pitchFamily="34" charset="0"/>
                <a:cs typeface="Arial" panose="020B0604020202020204" pitchFamily="34" charset="0"/>
              </a:rPr>
              <a:t>Achieving Return on Investment </a:t>
            </a:r>
          </a:p>
        </p:txBody>
      </p:sp>
      <p:sp>
        <p:nvSpPr>
          <p:cNvPr id="6" name="TextBox 5">
            <a:extLst>
              <a:ext uri="{FF2B5EF4-FFF2-40B4-BE49-F238E27FC236}">
                <a16:creationId xmlns:a16="http://schemas.microsoft.com/office/drawing/2014/main" id="{B5E99826-EDA1-AFF7-53CC-3954E0BE37BC}"/>
              </a:ext>
            </a:extLst>
          </p:cNvPr>
          <p:cNvSpPr txBox="1"/>
          <p:nvPr/>
        </p:nvSpPr>
        <p:spPr>
          <a:xfrm>
            <a:off x="424673" y="2519441"/>
            <a:ext cx="369332" cy="2628900"/>
          </a:xfrm>
          <a:prstGeom prst="rect">
            <a:avLst/>
          </a:prstGeom>
          <a:noFill/>
        </p:spPr>
        <p:txBody>
          <a:bodyPr vert="vert270" wrap="square" rtlCol="0">
            <a:spAutoFit/>
          </a:bodyPr>
          <a:lstStyle/>
          <a:p>
            <a:r>
              <a:rPr lang="en-US" sz="1200" b="1" dirty="0">
                <a:latin typeface="Arial" panose="020B0604020202020204" pitchFamily="34" charset="0"/>
                <a:cs typeface="Arial" panose="020B0604020202020204" pitchFamily="34" charset="0"/>
              </a:rPr>
              <a:t>NET COST / SAVINGS</a:t>
            </a:r>
          </a:p>
        </p:txBody>
      </p:sp>
      <p:sp>
        <p:nvSpPr>
          <p:cNvPr id="7" name="TextBox 6">
            <a:extLst>
              <a:ext uri="{FF2B5EF4-FFF2-40B4-BE49-F238E27FC236}">
                <a16:creationId xmlns:a16="http://schemas.microsoft.com/office/drawing/2014/main" id="{1ADA91EE-982B-272E-93C2-5FE2C3F0FB25}"/>
              </a:ext>
            </a:extLst>
          </p:cNvPr>
          <p:cNvSpPr txBox="1"/>
          <p:nvPr/>
        </p:nvSpPr>
        <p:spPr>
          <a:xfrm>
            <a:off x="349102" y="1464738"/>
            <a:ext cx="11431619"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Scenario 1 assumes the lowest participation. It had the lowest initial cost but also the lowest ROI. Scenario 2 assumes the highest participation. It had the highest initial cost and the highest ROI. </a:t>
            </a:r>
            <a:endParaRPr lang="en-US" sz="2000" dirty="0"/>
          </a:p>
        </p:txBody>
      </p:sp>
      <p:sp>
        <p:nvSpPr>
          <p:cNvPr id="3" name="Oval 2">
            <a:extLst>
              <a:ext uri="{FF2B5EF4-FFF2-40B4-BE49-F238E27FC236}">
                <a16:creationId xmlns:a16="http://schemas.microsoft.com/office/drawing/2014/main" id="{33EED7AC-A896-4DAE-BF92-4D0795A32097}"/>
              </a:ext>
            </a:extLst>
          </p:cNvPr>
          <p:cNvSpPr/>
          <p:nvPr/>
        </p:nvSpPr>
        <p:spPr>
          <a:xfrm rot="1324224">
            <a:off x="5895192" y="3844486"/>
            <a:ext cx="5844709" cy="1603463"/>
          </a:xfrm>
          <a:prstGeom prst="ellipse">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7EEA6E2-360D-1B46-D70C-0056B48E0932}"/>
              </a:ext>
            </a:extLst>
          </p:cNvPr>
          <p:cNvSpPr/>
          <p:nvPr/>
        </p:nvSpPr>
        <p:spPr>
          <a:xfrm>
            <a:off x="7734330" y="4479016"/>
            <a:ext cx="888831" cy="208989"/>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
            <a:extLst>
              <a:ext uri="{FF2B5EF4-FFF2-40B4-BE49-F238E27FC236}">
                <a16:creationId xmlns:a16="http://schemas.microsoft.com/office/drawing/2014/main" id="{E277D21E-8E22-9A26-8719-0E68296DCB3B}"/>
              </a:ext>
            </a:extLst>
          </p:cNvPr>
          <p:cNvSpPr txBox="1"/>
          <p:nvPr/>
        </p:nvSpPr>
        <p:spPr>
          <a:xfrm>
            <a:off x="6486318" y="4860221"/>
            <a:ext cx="2496025" cy="9012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tx1"/>
                </a:solidFill>
                <a:latin typeface="Arial" panose="020B0604020202020204" pitchFamily="34" charset="0"/>
                <a:cs typeface="Arial" panose="020B0604020202020204" pitchFamily="34" charset="0"/>
              </a:rPr>
              <a:t>ROI begins after 4 years </a:t>
            </a:r>
          </a:p>
          <a:p>
            <a:r>
              <a:rPr lang="en-US" sz="1200" b="1" dirty="0">
                <a:solidFill>
                  <a:schemeClr val="tx1"/>
                </a:solidFill>
                <a:latin typeface="Arial" panose="020B0604020202020204" pitchFamily="34" charset="0"/>
                <a:cs typeface="Arial" panose="020B0604020202020204" pitchFamily="34" charset="0"/>
              </a:rPr>
              <a:t>in each scenario</a:t>
            </a:r>
          </a:p>
        </p:txBody>
      </p:sp>
    </p:spTree>
    <p:extLst>
      <p:ext uri="{BB962C8B-B14F-4D97-AF65-F5344CB8AC3E}">
        <p14:creationId xmlns:p14="http://schemas.microsoft.com/office/powerpoint/2010/main" val="3009306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4D1A-95BD-D138-754F-86E34CFF0A23}"/>
              </a:ext>
            </a:extLst>
          </p:cNvPr>
          <p:cNvSpPr>
            <a:spLocks noGrp="1"/>
          </p:cNvSpPr>
          <p:nvPr>
            <p:ph type="title"/>
          </p:nvPr>
        </p:nvSpPr>
        <p:spPr/>
        <p:txBody>
          <a:bodyPr/>
          <a:lstStyle/>
          <a:p>
            <a:r>
              <a:rPr lang="en-US" dirty="0"/>
              <a:t>What about the first four years?</a:t>
            </a:r>
          </a:p>
        </p:txBody>
      </p:sp>
      <p:sp>
        <p:nvSpPr>
          <p:cNvPr id="3" name="Text Placeholder 2">
            <a:extLst>
              <a:ext uri="{FF2B5EF4-FFF2-40B4-BE49-F238E27FC236}">
                <a16:creationId xmlns:a16="http://schemas.microsoft.com/office/drawing/2014/main" id="{CA0A19F0-685E-B5B8-09EE-E173725CDBAA}"/>
              </a:ext>
            </a:extLst>
          </p:cNvPr>
          <p:cNvSpPr>
            <a:spLocks noGrp="1"/>
          </p:cNvSpPr>
          <p:nvPr>
            <p:ph type="body" idx="1"/>
          </p:nvPr>
        </p:nvSpPr>
        <p:spPr>
          <a:xfrm>
            <a:off x="253388" y="1825624"/>
            <a:ext cx="11766014" cy="4905681"/>
          </a:xfrm>
        </p:spPr>
        <p:txBody>
          <a:bodyPr>
            <a:normAutofit fontScale="62500" lnSpcReduction="20000"/>
          </a:bodyPr>
          <a:lstStyle/>
          <a:p>
            <a:r>
              <a:rPr lang="en-US" sz="4500" b="1" dirty="0"/>
              <a:t>Large Hospital Systems: </a:t>
            </a:r>
            <a:r>
              <a:rPr lang="en-US" sz="4500" dirty="0"/>
              <a:t>high functioning Primary Care decreases the number of low value patients we send to hospitals/, yielding a higher % of complicated and high value patients for them (“higher contribution margin”)</a:t>
            </a:r>
          </a:p>
          <a:p>
            <a:endParaRPr lang="en-US" sz="4500" dirty="0"/>
          </a:p>
          <a:p>
            <a:r>
              <a:rPr lang="en-US" sz="4500" b="1" dirty="0"/>
              <a:t>Commercial Payers: </a:t>
            </a:r>
            <a:r>
              <a:rPr lang="en-US" sz="4500" dirty="0"/>
              <a:t>how much can they continue to raise premiums?</a:t>
            </a:r>
          </a:p>
          <a:p>
            <a:endParaRPr lang="en-US" sz="4500" dirty="0"/>
          </a:p>
          <a:p>
            <a:r>
              <a:rPr lang="en-US" sz="4500" b="1" dirty="0"/>
              <a:t>Pharma in MA: </a:t>
            </a:r>
            <a:r>
              <a:rPr lang="en-US" sz="4500" dirty="0"/>
              <a:t>needs Primary Care to prescribe their medications</a:t>
            </a:r>
          </a:p>
          <a:p>
            <a:endParaRPr lang="en-US" sz="4500" dirty="0"/>
          </a:p>
          <a:p>
            <a:r>
              <a:rPr lang="en-US" sz="4500" b="1" dirty="0"/>
              <a:t>Imaging Companies</a:t>
            </a:r>
          </a:p>
          <a:p>
            <a:endParaRPr lang="en-US" sz="4500" dirty="0"/>
          </a:p>
          <a:p>
            <a:r>
              <a:rPr lang="en-US" sz="4500" dirty="0"/>
              <a:t>Urgent Care copays</a:t>
            </a:r>
          </a:p>
        </p:txBody>
      </p:sp>
    </p:spTree>
    <p:extLst>
      <p:ext uri="{BB962C8B-B14F-4D97-AF65-F5344CB8AC3E}">
        <p14:creationId xmlns:p14="http://schemas.microsoft.com/office/powerpoint/2010/main" val="3619520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7402D-BE94-9680-EE20-BD95A2184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6A001A-9C9A-505D-8CD6-C96B36076D84}"/>
              </a:ext>
            </a:extLst>
          </p:cNvPr>
          <p:cNvSpPr>
            <a:spLocks noGrp="1"/>
          </p:cNvSpPr>
          <p:nvPr>
            <p:ph type="title"/>
          </p:nvPr>
        </p:nvSpPr>
        <p:spPr>
          <a:xfrm>
            <a:off x="349102" y="338699"/>
            <a:ext cx="10515600" cy="761926"/>
          </a:xfrm>
        </p:spPr>
        <p:txBody>
          <a:bodyPr anchor="ctr">
            <a:normAutofit/>
          </a:bodyPr>
          <a:lstStyle/>
          <a:p>
            <a:r>
              <a:rPr lang="en-US" sz="3600" b="1" dirty="0">
                <a:latin typeface="Arial" panose="020B0604020202020204" pitchFamily="34" charset="0"/>
                <a:cs typeface="Arial" panose="020B0604020202020204" pitchFamily="34" charset="0"/>
              </a:rPr>
              <a:t>Projections over the Long Term</a:t>
            </a:r>
          </a:p>
        </p:txBody>
      </p:sp>
      <p:sp>
        <p:nvSpPr>
          <p:cNvPr id="6" name="TextBox 5">
            <a:extLst>
              <a:ext uri="{FF2B5EF4-FFF2-40B4-BE49-F238E27FC236}">
                <a16:creationId xmlns:a16="http://schemas.microsoft.com/office/drawing/2014/main" id="{B5E99826-EDA1-AFF7-53CC-3954E0BE37BC}"/>
              </a:ext>
            </a:extLst>
          </p:cNvPr>
          <p:cNvSpPr txBox="1"/>
          <p:nvPr/>
        </p:nvSpPr>
        <p:spPr>
          <a:xfrm>
            <a:off x="748058" y="2273465"/>
            <a:ext cx="369332" cy="2628900"/>
          </a:xfrm>
          <a:prstGeom prst="rect">
            <a:avLst/>
          </a:prstGeom>
          <a:noFill/>
        </p:spPr>
        <p:txBody>
          <a:bodyPr vert="vert270" wrap="square" rtlCol="0">
            <a:spAutoFit/>
          </a:bodyPr>
          <a:lstStyle/>
          <a:p>
            <a:r>
              <a:rPr lang="en-US" sz="1200" b="1" dirty="0">
                <a:latin typeface="Arial" panose="020B0604020202020204" pitchFamily="34" charset="0"/>
                <a:cs typeface="Arial" panose="020B0604020202020204" pitchFamily="34" charset="0"/>
              </a:rPr>
              <a:t>NET COST / SAVINGS</a:t>
            </a:r>
          </a:p>
        </p:txBody>
      </p:sp>
      <p:sp>
        <p:nvSpPr>
          <p:cNvPr id="7" name="TextBox 6">
            <a:extLst>
              <a:ext uri="{FF2B5EF4-FFF2-40B4-BE49-F238E27FC236}">
                <a16:creationId xmlns:a16="http://schemas.microsoft.com/office/drawing/2014/main" id="{1ADA91EE-982B-272E-93C2-5FE2C3F0FB25}"/>
              </a:ext>
            </a:extLst>
          </p:cNvPr>
          <p:cNvSpPr txBox="1"/>
          <p:nvPr/>
        </p:nvSpPr>
        <p:spPr>
          <a:xfrm>
            <a:off x="411279" y="1080432"/>
            <a:ext cx="11431619" cy="707886"/>
          </a:xfrm>
          <a:prstGeom prst="rect">
            <a:avLst/>
          </a:prstGeom>
          <a:noFill/>
        </p:spPr>
        <p:txBody>
          <a:bodyPr wrap="square" rtlCol="0">
            <a:spAutoFit/>
          </a:bodyPr>
          <a:lstStyle/>
          <a:p>
            <a:r>
              <a:rPr lang="en-US" sz="2000" dirty="0"/>
              <a:t>The graph below illustrates the assumptions on the previous slides to show what the potential cost savings could look like over 15 years</a:t>
            </a:r>
            <a:r>
              <a:rPr lang="en-US" sz="2000"/>
              <a:t>. </a:t>
            </a:r>
            <a:endParaRPr lang="en-US" sz="2000" dirty="0"/>
          </a:p>
        </p:txBody>
      </p:sp>
      <p:graphicFrame>
        <p:nvGraphicFramePr>
          <p:cNvPr id="11" name="Chart 10">
            <a:extLst>
              <a:ext uri="{FF2B5EF4-FFF2-40B4-BE49-F238E27FC236}">
                <a16:creationId xmlns:a16="http://schemas.microsoft.com/office/drawing/2014/main" id="{2330E1F0-ADD4-6197-32FD-89F2B9D121C6}"/>
              </a:ext>
            </a:extLst>
          </p:cNvPr>
          <p:cNvGraphicFramePr>
            <a:graphicFrameLocks/>
          </p:cNvGraphicFramePr>
          <p:nvPr/>
        </p:nvGraphicFramePr>
        <p:xfrm>
          <a:off x="1252813" y="1869200"/>
          <a:ext cx="10389060" cy="465010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a:extLst>
              <a:ext uri="{FF2B5EF4-FFF2-40B4-BE49-F238E27FC236}">
                <a16:creationId xmlns:a16="http://schemas.microsoft.com/office/drawing/2014/main" id="{1350DEEC-27AB-02E5-27AD-AA327A7352B8}"/>
              </a:ext>
            </a:extLst>
          </p:cNvPr>
          <p:cNvSpPr txBox="1"/>
          <p:nvPr/>
        </p:nvSpPr>
        <p:spPr>
          <a:xfrm>
            <a:off x="2700535" y="4398827"/>
            <a:ext cx="1065379"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tx1"/>
                </a:solidFill>
                <a:latin typeface="Arial" panose="020B0604020202020204" pitchFamily="34" charset="0"/>
                <a:cs typeface="Arial" panose="020B0604020202020204" pitchFamily="34" charset="0"/>
              </a:rPr>
              <a:t>Return on Investment begins after 4 years </a:t>
            </a:r>
          </a:p>
        </p:txBody>
      </p:sp>
      <p:sp>
        <p:nvSpPr>
          <p:cNvPr id="13" name="Arrow: Right 12">
            <a:extLst>
              <a:ext uri="{FF2B5EF4-FFF2-40B4-BE49-F238E27FC236}">
                <a16:creationId xmlns:a16="http://schemas.microsoft.com/office/drawing/2014/main" id="{C6303F2E-DB2C-298A-5AA1-E5EF9CEA1EDE}"/>
              </a:ext>
            </a:extLst>
          </p:cNvPr>
          <p:cNvSpPr/>
          <p:nvPr/>
        </p:nvSpPr>
        <p:spPr>
          <a:xfrm>
            <a:off x="3765914" y="4732577"/>
            <a:ext cx="888831" cy="208989"/>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7C2344EC-D33F-52A9-0803-CF7D40F248B7}"/>
              </a:ext>
            </a:extLst>
          </p:cNvPr>
          <p:cNvSpPr/>
          <p:nvPr/>
        </p:nvSpPr>
        <p:spPr>
          <a:xfrm>
            <a:off x="2542479" y="6381970"/>
            <a:ext cx="9099394" cy="369332"/>
          </a:xfrm>
          <a:prstGeom prs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659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3F322-86D4-5EDE-D38B-AC67FF47C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5E351-56B1-06CB-A932-31C136A45CE6}"/>
              </a:ext>
            </a:extLst>
          </p:cNvPr>
          <p:cNvSpPr>
            <a:spLocks noGrp="1"/>
          </p:cNvSpPr>
          <p:nvPr>
            <p:ph type="title"/>
          </p:nvPr>
        </p:nvSpPr>
        <p:spPr>
          <a:xfrm>
            <a:off x="585281" y="135076"/>
            <a:ext cx="10515600" cy="1325563"/>
          </a:xfrm>
        </p:spPr>
        <p:txBody>
          <a:bodyPr>
            <a:normAutofit/>
          </a:bodyPr>
          <a:lstStyle/>
          <a:p>
            <a:r>
              <a:rPr lang="en-US" sz="3600" b="1" dirty="0">
                <a:latin typeface="Arial"/>
                <a:cs typeface="Arial"/>
              </a:rPr>
              <a:t>Estimate of Savings Distribution </a:t>
            </a:r>
          </a:p>
        </p:txBody>
      </p:sp>
      <p:graphicFrame>
        <p:nvGraphicFramePr>
          <p:cNvPr id="6" name="Chart 5">
            <a:extLst>
              <a:ext uri="{FF2B5EF4-FFF2-40B4-BE49-F238E27FC236}">
                <a16:creationId xmlns:a16="http://schemas.microsoft.com/office/drawing/2014/main" id="{8C282357-D214-CCC0-8515-14E9486B9415}"/>
              </a:ext>
            </a:extLst>
          </p:cNvPr>
          <p:cNvGraphicFramePr>
            <a:graphicFrameLocks/>
          </p:cNvGraphicFramePr>
          <p:nvPr>
            <p:extLst>
              <p:ext uri="{D42A27DB-BD31-4B8C-83A1-F6EECF244321}">
                <p14:modId xmlns:p14="http://schemas.microsoft.com/office/powerpoint/2010/main" val="1397978577"/>
              </p:ext>
            </p:extLst>
          </p:nvPr>
        </p:nvGraphicFramePr>
        <p:xfrm>
          <a:off x="585281" y="1806327"/>
          <a:ext cx="6640709" cy="473943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E10C6FB-9A6D-B375-4EAF-D3C049810387}"/>
              </a:ext>
            </a:extLst>
          </p:cNvPr>
          <p:cNvSpPr txBox="1"/>
          <p:nvPr/>
        </p:nvSpPr>
        <p:spPr>
          <a:xfrm>
            <a:off x="7156416" y="2146852"/>
            <a:ext cx="4694664" cy="3170099"/>
          </a:xfrm>
          <a:prstGeom prst="rect">
            <a:avLst/>
          </a:prstGeom>
          <a:noFill/>
        </p:spPr>
        <p:txBody>
          <a:bodyPr wrap="square" rtlCol="0">
            <a:spAutoFit/>
          </a:bodyPr>
          <a:lstStyle/>
          <a:p>
            <a:r>
              <a:rPr lang="en-US" sz="2000" dirty="0"/>
              <a:t>The pie chart to the left shows how savings might be distributed across stakeholders. </a:t>
            </a:r>
          </a:p>
          <a:p>
            <a:endParaRPr lang="en-US" sz="2000" dirty="0"/>
          </a:p>
          <a:p>
            <a:r>
              <a:rPr lang="en-US" sz="2000" dirty="0"/>
              <a:t>These estimates reflect the current market composition including percent of providers participating in shared savings arrangements and percent of individuals covered by self-insured and fully-insured plans</a:t>
            </a:r>
          </a:p>
        </p:txBody>
      </p:sp>
    </p:spTree>
    <p:extLst>
      <p:ext uri="{BB962C8B-B14F-4D97-AF65-F5344CB8AC3E}">
        <p14:creationId xmlns:p14="http://schemas.microsoft.com/office/powerpoint/2010/main" val="3764455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44413-C921-52C0-B366-9B1571D4D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BEE55-D81E-AEE3-9448-6DF471AD12DF}"/>
              </a:ext>
            </a:extLst>
          </p:cNvPr>
          <p:cNvSpPr>
            <a:spLocks noGrp="1"/>
          </p:cNvSpPr>
          <p:nvPr>
            <p:ph type="title"/>
          </p:nvPr>
        </p:nvSpPr>
        <p:spPr>
          <a:xfrm>
            <a:off x="349102" y="466024"/>
            <a:ext cx="10515600" cy="761926"/>
          </a:xfrm>
        </p:spPr>
        <p:txBody>
          <a:bodyPr anchor="ctr">
            <a:normAutofit/>
          </a:bodyPr>
          <a:lstStyle/>
          <a:p>
            <a:r>
              <a:rPr lang="en-US" sz="3600" b="1" dirty="0">
                <a:latin typeface="Arial" panose="020B0604020202020204" pitchFamily="34" charset="0"/>
                <a:cs typeface="Arial" panose="020B0604020202020204" pitchFamily="34" charset="0"/>
              </a:rPr>
              <a:t>Savings for Consumers</a:t>
            </a:r>
          </a:p>
        </p:txBody>
      </p:sp>
      <p:sp>
        <p:nvSpPr>
          <p:cNvPr id="3" name="Oval 2">
            <a:extLst>
              <a:ext uri="{FF2B5EF4-FFF2-40B4-BE49-F238E27FC236}">
                <a16:creationId xmlns:a16="http://schemas.microsoft.com/office/drawing/2014/main" id="{84FEA166-6A9B-B464-94B0-08643B54232F}"/>
              </a:ext>
            </a:extLst>
          </p:cNvPr>
          <p:cNvSpPr/>
          <p:nvPr/>
        </p:nvSpPr>
        <p:spPr>
          <a:xfrm rot="1324224">
            <a:off x="5895192" y="3844486"/>
            <a:ext cx="5844709" cy="1603463"/>
          </a:xfrm>
          <a:prstGeom prst="ellipse">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F18EEB-CB34-A06F-544B-BD2B6E758F1F}"/>
              </a:ext>
            </a:extLst>
          </p:cNvPr>
          <p:cNvSpPr txBox="1"/>
          <p:nvPr/>
        </p:nvSpPr>
        <p:spPr>
          <a:xfrm>
            <a:off x="364993" y="1503869"/>
            <a:ext cx="11658305" cy="5139869"/>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Consumers pay for health care in many ways including through premiums paid to health insurance companies, out-of-pocket costs at the doctor’s office, lost wages spent by their employer on health care costs and taxes.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Consumers would not pay out of pocket for primary care under PC4You.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Modeling focused on savings generated from lower premiums. It estimated savings of nearly $341 million over 15 years for Massachusetts consumers.</a:t>
            </a:r>
          </a:p>
          <a:p>
            <a:endParaRPr lang="en-US" sz="10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917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2D2BD-2DBA-CCD5-511A-BB254C2664C7}"/>
              </a:ext>
            </a:extLst>
          </p:cNvPr>
          <p:cNvSpPr>
            <a:spLocks noGrp="1"/>
          </p:cNvSpPr>
          <p:nvPr>
            <p:ph type="body" sz="quarter" idx="14"/>
          </p:nvPr>
        </p:nvSpPr>
        <p:spPr>
          <a:xfrm>
            <a:off x="588579" y="1890896"/>
            <a:ext cx="11077904" cy="2043954"/>
          </a:xfrm>
        </p:spPr>
        <p:txBody>
          <a:bodyPr>
            <a:normAutofit fontScale="70000" lnSpcReduction="20000"/>
          </a:bodyPr>
          <a:lstStyle/>
          <a:p>
            <a:pPr>
              <a:lnSpc>
                <a:spcPct val="80000"/>
              </a:lnSpc>
            </a:pPr>
            <a:r>
              <a:rPr lang="en-US" sz="4800" dirty="0">
                <a:effectLst>
                  <a:outerShdw dist="50800" dir="2700000" algn="tl" rotWithShape="0">
                    <a:schemeClr val="accent1">
                      <a:alpha val="25000"/>
                    </a:schemeClr>
                  </a:outerShdw>
                </a:effectLst>
              </a:rPr>
              <a:t>A Dire Diagnosis: </a:t>
            </a:r>
          </a:p>
          <a:p>
            <a:pPr>
              <a:lnSpc>
                <a:spcPct val="80000"/>
              </a:lnSpc>
            </a:pPr>
            <a:r>
              <a:rPr lang="en-US" sz="4800" dirty="0">
                <a:effectLst>
                  <a:outerShdw dist="50800" dir="2700000" algn="tl" rotWithShape="0">
                    <a:schemeClr val="accent1">
                      <a:alpha val="25000"/>
                    </a:schemeClr>
                  </a:outerShdw>
                </a:effectLst>
              </a:rPr>
              <a:t>The Declining Health of Primary Care in Massachusetts and the Urgent Need for Action</a:t>
            </a:r>
          </a:p>
          <a:p>
            <a:pPr>
              <a:lnSpc>
                <a:spcPct val="80000"/>
              </a:lnSpc>
            </a:pPr>
            <a:endParaRPr lang="en-US" sz="4800" dirty="0">
              <a:effectLst>
                <a:outerShdw dist="50800" dir="2700000" algn="tl" rotWithShape="0">
                  <a:schemeClr val="accent1">
                    <a:alpha val="25000"/>
                  </a:schemeClr>
                </a:outerShdw>
              </a:effectLst>
            </a:endParaRPr>
          </a:p>
          <a:p>
            <a:pPr>
              <a:lnSpc>
                <a:spcPct val="80000"/>
              </a:lnSpc>
            </a:pPr>
            <a:r>
              <a:rPr lang="en-US" sz="2000" i="1" dirty="0">
                <a:effectLst>
                  <a:outerShdw dist="50800" dir="2700000" algn="tl" rotWithShape="0">
                    <a:schemeClr val="accent1">
                      <a:alpha val="25000"/>
                    </a:schemeClr>
                  </a:outerShdw>
                </a:effectLst>
                <a:latin typeface="Franklin Gothic Book" panose="020B0503020102020204" pitchFamily="34" charset="0"/>
              </a:rPr>
              <a:t>A Special Report on Primary Care Workforce, Access, and Spending Trends</a:t>
            </a:r>
          </a:p>
        </p:txBody>
      </p:sp>
      <p:sp>
        <p:nvSpPr>
          <p:cNvPr id="3" name="Subtitle 2">
            <a:extLst>
              <a:ext uri="{FF2B5EF4-FFF2-40B4-BE49-F238E27FC236}">
                <a16:creationId xmlns:a16="http://schemas.microsoft.com/office/drawing/2014/main" id="{FE1D37C3-9032-5D8B-EBC1-C05B9F2F334A}"/>
              </a:ext>
            </a:extLst>
          </p:cNvPr>
          <p:cNvSpPr>
            <a:spLocks noGrp="1"/>
          </p:cNvSpPr>
          <p:nvPr>
            <p:ph type="body" sz="quarter" idx="11"/>
          </p:nvPr>
        </p:nvSpPr>
        <p:spPr>
          <a:xfrm>
            <a:off x="1828800" y="5069387"/>
            <a:ext cx="8534400" cy="918882"/>
          </a:xfrm>
        </p:spPr>
        <p:txBody>
          <a:bodyPr vert="horz" lIns="91440" tIns="45720" rIns="91440" bIns="45720" rtlCol="0" anchor="t">
            <a:normAutofit/>
          </a:bodyPr>
          <a:lstStyle/>
          <a:p>
            <a:r>
              <a:rPr lang="en-US">
                <a:latin typeface="Franklin Gothic Medium Cond"/>
              </a:rPr>
              <a:t>January 2025</a:t>
            </a:r>
          </a:p>
        </p:txBody>
      </p:sp>
    </p:spTree>
    <p:extLst>
      <p:ext uri="{BB962C8B-B14F-4D97-AF65-F5344CB8AC3E}">
        <p14:creationId xmlns:p14="http://schemas.microsoft.com/office/powerpoint/2010/main" val="2362326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44413-C921-52C0-B366-9B1571D4D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BEE55-D81E-AEE3-9448-6DF471AD12DF}"/>
              </a:ext>
            </a:extLst>
          </p:cNvPr>
          <p:cNvSpPr>
            <a:spLocks noGrp="1"/>
          </p:cNvSpPr>
          <p:nvPr>
            <p:ph type="title"/>
          </p:nvPr>
        </p:nvSpPr>
        <p:spPr>
          <a:xfrm>
            <a:off x="349102" y="466024"/>
            <a:ext cx="10515600" cy="761926"/>
          </a:xfrm>
        </p:spPr>
        <p:txBody>
          <a:bodyPr anchor="ctr">
            <a:normAutofit/>
          </a:bodyPr>
          <a:lstStyle/>
          <a:p>
            <a:r>
              <a:rPr lang="en-US" sz="3600" b="1" dirty="0">
                <a:latin typeface="Arial" panose="020B0604020202020204" pitchFamily="34" charset="0"/>
                <a:cs typeface="Arial" panose="020B0604020202020204" pitchFamily="34" charset="0"/>
              </a:rPr>
              <a:t>Savings for Employers</a:t>
            </a:r>
          </a:p>
        </p:txBody>
      </p:sp>
      <p:sp>
        <p:nvSpPr>
          <p:cNvPr id="3" name="Oval 2">
            <a:extLst>
              <a:ext uri="{FF2B5EF4-FFF2-40B4-BE49-F238E27FC236}">
                <a16:creationId xmlns:a16="http://schemas.microsoft.com/office/drawing/2014/main" id="{84FEA166-6A9B-B464-94B0-08643B54232F}"/>
              </a:ext>
            </a:extLst>
          </p:cNvPr>
          <p:cNvSpPr/>
          <p:nvPr/>
        </p:nvSpPr>
        <p:spPr>
          <a:xfrm rot="1324224">
            <a:off x="5895192" y="3844486"/>
            <a:ext cx="5844709" cy="1603463"/>
          </a:xfrm>
          <a:prstGeom prst="ellipse">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E2C96DD-2B72-2550-593C-68AAC802D2B0}"/>
              </a:ext>
            </a:extLst>
          </p:cNvPr>
          <p:cNvSpPr txBox="1"/>
          <p:nvPr/>
        </p:nvSpPr>
        <p:spPr>
          <a:xfrm>
            <a:off x="364993" y="1503869"/>
            <a:ext cx="11658305" cy="4278094"/>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Many employers pay for the health care costs of their employees.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Some employers “self-insure” their employees’ health care benefits. In these scenarios, employers are responsible for the full cost of their employees’ health care, so they directly benefit from lower costs.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Modeling focused on savings from lower health care costs for self-insured employers in Massachusetts. It estimated savings of nearly $625 million over 15 years. </a:t>
            </a:r>
          </a:p>
          <a:p>
            <a:endParaRPr lang="en-US" sz="10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662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44413-C921-52C0-B366-9B1571D4D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BEE55-D81E-AEE3-9448-6DF471AD12DF}"/>
              </a:ext>
            </a:extLst>
          </p:cNvPr>
          <p:cNvSpPr>
            <a:spLocks noGrp="1"/>
          </p:cNvSpPr>
          <p:nvPr>
            <p:ph type="title"/>
          </p:nvPr>
        </p:nvSpPr>
        <p:spPr>
          <a:xfrm>
            <a:off x="349102" y="466024"/>
            <a:ext cx="10515600" cy="761926"/>
          </a:xfrm>
        </p:spPr>
        <p:txBody>
          <a:bodyPr anchor="ctr">
            <a:normAutofit/>
          </a:bodyPr>
          <a:lstStyle/>
          <a:p>
            <a:r>
              <a:rPr lang="en-US" sz="3600" b="1" dirty="0">
                <a:latin typeface="Arial" panose="020B0604020202020204" pitchFamily="34" charset="0"/>
                <a:cs typeface="Arial" panose="020B0604020202020204" pitchFamily="34" charset="0"/>
              </a:rPr>
              <a:t>Savings for Health Plans</a:t>
            </a:r>
          </a:p>
        </p:txBody>
      </p:sp>
      <p:sp>
        <p:nvSpPr>
          <p:cNvPr id="3" name="Oval 2">
            <a:extLst>
              <a:ext uri="{FF2B5EF4-FFF2-40B4-BE49-F238E27FC236}">
                <a16:creationId xmlns:a16="http://schemas.microsoft.com/office/drawing/2014/main" id="{84FEA166-6A9B-B464-94B0-08643B54232F}"/>
              </a:ext>
            </a:extLst>
          </p:cNvPr>
          <p:cNvSpPr/>
          <p:nvPr/>
        </p:nvSpPr>
        <p:spPr>
          <a:xfrm rot="1324224">
            <a:off x="5895192" y="3844486"/>
            <a:ext cx="5844709" cy="1603463"/>
          </a:xfrm>
          <a:prstGeom prst="ellipse">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7FC825C-BFB3-2C2F-1889-F16A5304CDD0}"/>
              </a:ext>
            </a:extLst>
          </p:cNvPr>
          <p:cNvSpPr txBox="1"/>
          <p:nvPr/>
        </p:nvSpPr>
        <p:spPr>
          <a:xfrm>
            <a:off x="364993" y="1503869"/>
            <a:ext cx="11658305" cy="3847207"/>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Some employers and individuals pay premiums to health plans to cover the health care costs of their employees and families.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These health plans would also benefit from the lower health care costs generated by PC4You.</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Modeling estimated savings of nearly $398 million over 15 years for Massachusetts health plans.</a:t>
            </a:r>
          </a:p>
          <a:p>
            <a:endParaRPr lang="en-US" sz="10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851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44413-C921-52C0-B366-9B1571D4D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BEE55-D81E-AEE3-9448-6DF471AD12DF}"/>
              </a:ext>
            </a:extLst>
          </p:cNvPr>
          <p:cNvSpPr>
            <a:spLocks noGrp="1"/>
          </p:cNvSpPr>
          <p:nvPr>
            <p:ph type="title"/>
          </p:nvPr>
        </p:nvSpPr>
        <p:spPr>
          <a:xfrm>
            <a:off x="349102" y="466024"/>
            <a:ext cx="10515600" cy="761926"/>
          </a:xfrm>
        </p:spPr>
        <p:txBody>
          <a:bodyPr anchor="ctr">
            <a:normAutofit/>
          </a:bodyPr>
          <a:lstStyle/>
          <a:p>
            <a:r>
              <a:rPr lang="en-US" sz="3600" b="1" dirty="0">
                <a:latin typeface="Arial" panose="020B0604020202020204" pitchFamily="34" charset="0"/>
                <a:cs typeface="Arial" panose="020B0604020202020204" pitchFamily="34" charset="0"/>
              </a:rPr>
              <a:t>Shared Savings for Health Systems/Hospitals</a:t>
            </a:r>
          </a:p>
        </p:txBody>
      </p:sp>
      <p:sp>
        <p:nvSpPr>
          <p:cNvPr id="3" name="Oval 2">
            <a:extLst>
              <a:ext uri="{FF2B5EF4-FFF2-40B4-BE49-F238E27FC236}">
                <a16:creationId xmlns:a16="http://schemas.microsoft.com/office/drawing/2014/main" id="{84FEA166-6A9B-B464-94B0-08643B54232F}"/>
              </a:ext>
            </a:extLst>
          </p:cNvPr>
          <p:cNvSpPr/>
          <p:nvPr/>
        </p:nvSpPr>
        <p:spPr>
          <a:xfrm rot="1324224">
            <a:off x="5895192" y="3844486"/>
            <a:ext cx="5844709" cy="1603463"/>
          </a:xfrm>
          <a:prstGeom prst="ellipse">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19518C-D639-FF20-B786-CC11ECF18E11}"/>
              </a:ext>
            </a:extLst>
          </p:cNvPr>
          <p:cNvSpPr txBox="1"/>
          <p:nvPr/>
        </p:nvSpPr>
        <p:spPr>
          <a:xfrm>
            <a:off x="349102" y="1426171"/>
            <a:ext cx="11658305" cy="5139869"/>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A growing number of health systems and hospitals have been participating in programs with insurance companies that aim to improve health care value.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Under these programs, if patients’ health improves and spending decreases, the health systems and hospitals share in the savings. </a:t>
            </a:r>
          </a:p>
          <a:p>
            <a:r>
              <a:rPr lang="en-US" sz="2800" dirty="0">
                <a:latin typeface="Arial" panose="020B0604020202020204" pitchFamily="34" charset="0"/>
                <a:cs typeface="Arial" panose="020B0604020202020204" pitchFamily="34" charset="0"/>
              </a:rPr>
              <a:t>These improvements in health and lower spending would be more likely to occur under PC4You.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The modeling estimates that MA hospitals/health systems would earn $341 million over 15 years through shared savings. </a:t>
            </a:r>
          </a:p>
          <a:p>
            <a:endParaRPr lang="en-US" sz="10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888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42432-BED1-C050-B550-478978987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45BD3-A7D9-1CF0-8BB7-24390C2420BC}"/>
              </a:ext>
            </a:extLst>
          </p:cNvPr>
          <p:cNvSpPr>
            <a:spLocks noGrp="1"/>
          </p:cNvSpPr>
          <p:nvPr>
            <p:ph type="title"/>
          </p:nvPr>
        </p:nvSpPr>
        <p:spPr>
          <a:xfrm>
            <a:off x="838200" y="365125"/>
            <a:ext cx="10515600" cy="604359"/>
          </a:xfrm>
        </p:spPr>
        <p:txBody>
          <a:bodyPr>
            <a:normAutofit fontScale="90000"/>
          </a:bodyPr>
          <a:lstStyle/>
          <a:p>
            <a:pPr algn="ctr"/>
            <a:r>
              <a:rPr lang="en-US" sz="6000" b="1" dirty="0"/>
              <a:t>31 Endorsements</a:t>
            </a:r>
          </a:p>
        </p:txBody>
      </p:sp>
      <p:sp>
        <p:nvSpPr>
          <p:cNvPr id="3" name="Text Placeholder 2">
            <a:extLst>
              <a:ext uri="{FF2B5EF4-FFF2-40B4-BE49-F238E27FC236}">
                <a16:creationId xmlns:a16="http://schemas.microsoft.com/office/drawing/2014/main" id="{09759421-900C-F3B2-8BC3-092E40129140}"/>
              </a:ext>
            </a:extLst>
          </p:cNvPr>
          <p:cNvSpPr>
            <a:spLocks noGrp="1"/>
          </p:cNvSpPr>
          <p:nvPr>
            <p:ph type="body" idx="1"/>
          </p:nvPr>
        </p:nvSpPr>
        <p:spPr>
          <a:xfrm>
            <a:off x="0" y="986652"/>
            <a:ext cx="6391373" cy="5199302"/>
          </a:xfrm>
        </p:spPr>
        <p:txBody>
          <a:bodyPr>
            <a:normAutofit fontScale="40000" lnSpcReduction="20000"/>
          </a:bodyPr>
          <a:lstStyle/>
          <a:p>
            <a:r>
              <a:rPr lang="en-US" sz="5000" dirty="0"/>
              <a:t>Massachusetts Medical Society (</a:t>
            </a:r>
            <a:r>
              <a:rPr lang="en-US" sz="5000" b="1" dirty="0"/>
              <a:t>MMS</a:t>
            </a:r>
            <a:r>
              <a:rPr lang="en-US" sz="5000" dirty="0"/>
              <a:t>)</a:t>
            </a:r>
          </a:p>
          <a:p>
            <a:r>
              <a:rPr lang="en-US" sz="5000" dirty="0"/>
              <a:t>UMASS Memorial Health Care </a:t>
            </a:r>
          </a:p>
          <a:p>
            <a:r>
              <a:rPr lang="en-US" sz="5000" dirty="0"/>
              <a:t>Mass League of Community Health Centers</a:t>
            </a:r>
          </a:p>
          <a:p>
            <a:r>
              <a:rPr lang="en-US" sz="5000" dirty="0"/>
              <a:t>Community Care Cooperative (</a:t>
            </a:r>
            <a:r>
              <a:rPr lang="en-US" sz="5000" b="1" dirty="0"/>
              <a:t>C3</a:t>
            </a:r>
            <a:r>
              <a:rPr lang="en-US" sz="5000" dirty="0"/>
              <a:t>)</a:t>
            </a:r>
          </a:p>
          <a:p>
            <a:r>
              <a:rPr lang="en-US" sz="5000" dirty="0"/>
              <a:t>American Academy of Family Physicians (</a:t>
            </a:r>
            <a:r>
              <a:rPr lang="en-US" sz="5000" b="1" dirty="0"/>
              <a:t>AAFP</a:t>
            </a:r>
            <a:r>
              <a:rPr lang="en-US" sz="5000" dirty="0"/>
              <a:t>)</a:t>
            </a:r>
          </a:p>
          <a:p>
            <a:r>
              <a:rPr lang="en-US" sz="5000" dirty="0"/>
              <a:t>Mass Academy of Family Physicians (</a:t>
            </a:r>
            <a:r>
              <a:rPr lang="en-US" sz="5000" b="1" dirty="0"/>
              <a:t>MassAFP</a:t>
            </a:r>
            <a:r>
              <a:rPr lang="en-US" sz="5000" dirty="0"/>
              <a:t>)</a:t>
            </a:r>
          </a:p>
          <a:p>
            <a:r>
              <a:rPr lang="en-US" sz="5000" dirty="0"/>
              <a:t>MA Chapter American Academy of Pediatrics (</a:t>
            </a:r>
            <a:r>
              <a:rPr lang="en-US" sz="5000" b="1" dirty="0"/>
              <a:t>MCAAP</a:t>
            </a:r>
            <a:r>
              <a:rPr lang="en-US" sz="5000" dirty="0"/>
              <a:t>)</a:t>
            </a:r>
          </a:p>
          <a:p>
            <a:r>
              <a:rPr lang="en-US" sz="5000" dirty="0"/>
              <a:t>MA Chapter American College of Physicians (</a:t>
            </a:r>
            <a:r>
              <a:rPr lang="en-US" sz="5000" b="1" dirty="0"/>
              <a:t>MA ACP</a:t>
            </a:r>
            <a:r>
              <a:rPr lang="en-US" sz="5000" dirty="0"/>
              <a:t>)</a:t>
            </a:r>
          </a:p>
          <a:p>
            <a:r>
              <a:rPr lang="en-US" sz="5000" dirty="0"/>
              <a:t>Society of General Internal Medicine (</a:t>
            </a:r>
            <a:r>
              <a:rPr lang="en-US" sz="5000" b="1" dirty="0"/>
              <a:t>SGIM</a:t>
            </a:r>
            <a:r>
              <a:rPr lang="en-US" sz="5000" dirty="0"/>
              <a:t>)</a:t>
            </a:r>
          </a:p>
          <a:p>
            <a:r>
              <a:rPr lang="en-US" sz="5000" dirty="0"/>
              <a:t>The Arc of Massachusetts</a:t>
            </a:r>
          </a:p>
          <a:p>
            <a:r>
              <a:rPr lang="en-US" sz="5000" dirty="0"/>
              <a:t>Easter Seals of Massachusetts</a:t>
            </a:r>
          </a:p>
          <a:p>
            <a:r>
              <a:rPr lang="en-US" sz="5000" dirty="0"/>
              <a:t>MA Society of Addiction Medicine (</a:t>
            </a:r>
            <a:r>
              <a:rPr lang="en-US" sz="5000" b="1" dirty="0"/>
              <a:t>MASAM</a:t>
            </a:r>
            <a:r>
              <a:rPr lang="en-US" sz="5000" dirty="0"/>
              <a:t>)</a:t>
            </a:r>
          </a:p>
          <a:p>
            <a:r>
              <a:rPr lang="en-US" sz="5000" dirty="0"/>
              <a:t>NEMA (New England Medical Association)</a:t>
            </a:r>
          </a:p>
          <a:p>
            <a:r>
              <a:rPr lang="en-US" sz="5000" dirty="0"/>
              <a:t>MA Assoc. for Mental Health (</a:t>
            </a:r>
            <a:r>
              <a:rPr lang="en-US" sz="5000" b="1" dirty="0"/>
              <a:t>MAMH</a:t>
            </a:r>
            <a:r>
              <a:rPr lang="en-US" sz="5000" dirty="0"/>
              <a:t>)</a:t>
            </a:r>
          </a:p>
          <a:p>
            <a:r>
              <a:rPr lang="en-US" sz="5000" dirty="0"/>
              <a:t>Moms Rising</a:t>
            </a:r>
          </a:p>
          <a:p>
            <a:endParaRPr lang="en-US" dirty="0"/>
          </a:p>
          <a:p>
            <a:endParaRPr lang="en-US" dirty="0"/>
          </a:p>
        </p:txBody>
      </p:sp>
      <p:sp>
        <p:nvSpPr>
          <p:cNvPr id="5" name="TextBox 4">
            <a:extLst>
              <a:ext uri="{FF2B5EF4-FFF2-40B4-BE49-F238E27FC236}">
                <a16:creationId xmlns:a16="http://schemas.microsoft.com/office/drawing/2014/main" id="{ED98764D-4894-72B3-253F-E63EA617E4A3}"/>
              </a:ext>
            </a:extLst>
          </p:cNvPr>
          <p:cNvSpPr txBox="1"/>
          <p:nvPr/>
        </p:nvSpPr>
        <p:spPr>
          <a:xfrm>
            <a:off x="6248158" y="1132939"/>
            <a:ext cx="5794015" cy="5476884"/>
          </a:xfrm>
          <a:prstGeom prst="rect">
            <a:avLst/>
          </a:prstGeom>
          <a:noFill/>
        </p:spPr>
        <p:txBody>
          <a:bodyPr wrap="square">
            <a:spAutoFit/>
          </a:bodyPr>
          <a:lstStyle/>
          <a:p>
            <a:pPr marL="457200" indent="-342900">
              <a:lnSpc>
                <a:spcPct val="70000"/>
              </a:lnSpc>
              <a:spcBef>
                <a:spcPts val="1000"/>
              </a:spcBef>
              <a:buClr>
                <a:schemeClr val="dk1"/>
              </a:buClr>
              <a:buSzPts val="1800"/>
              <a:buFont typeface="Arial" panose="020B0604020202090204"/>
              <a:buChar char="•"/>
            </a:pPr>
            <a:r>
              <a:rPr lang="en-US" sz="2000" dirty="0">
                <a:solidFill>
                  <a:schemeClr val="dk1"/>
                </a:solidFill>
                <a:latin typeface="Calibri"/>
                <a:ea typeface="Calibri"/>
                <a:cs typeface="Calibri"/>
                <a:sym typeface="Calibri"/>
              </a:rPr>
              <a:t>Families USA</a:t>
            </a:r>
          </a:p>
          <a:p>
            <a:pPr marL="457200" indent="-342900">
              <a:lnSpc>
                <a:spcPct val="70000"/>
              </a:lnSpc>
              <a:spcBef>
                <a:spcPts val="1000"/>
              </a:spcBef>
              <a:buClr>
                <a:schemeClr val="dk1"/>
              </a:buClr>
              <a:buSzPts val="1800"/>
              <a:buFont typeface="Arial" panose="020B0604020202090204"/>
              <a:buChar char="•"/>
            </a:pPr>
            <a:r>
              <a:rPr lang="en-US" sz="2000" dirty="0">
                <a:solidFill>
                  <a:schemeClr val="dk1"/>
                </a:solidFill>
                <a:latin typeface="Calibri"/>
                <a:ea typeface="Calibri"/>
                <a:cs typeface="Calibri"/>
                <a:sym typeface="Calibri"/>
              </a:rPr>
              <a:t>Inst. for Healthcare Improvement (</a:t>
            </a:r>
            <a:r>
              <a:rPr lang="en-US" sz="2000" b="1" dirty="0">
                <a:solidFill>
                  <a:schemeClr val="dk1"/>
                </a:solidFill>
                <a:latin typeface="Calibri"/>
                <a:ea typeface="Calibri"/>
                <a:cs typeface="Calibri"/>
                <a:sym typeface="Calibri"/>
              </a:rPr>
              <a:t>IHI</a:t>
            </a:r>
            <a:r>
              <a:rPr lang="en-US" sz="2000" dirty="0">
                <a:solidFill>
                  <a:schemeClr val="dk1"/>
                </a:solidFill>
                <a:latin typeface="Calibri"/>
                <a:ea typeface="Calibri"/>
                <a:cs typeface="Calibri"/>
                <a:sym typeface="Calibri"/>
              </a:rPr>
              <a:t>)</a:t>
            </a:r>
          </a:p>
          <a:p>
            <a:pPr marL="457200" indent="-342900">
              <a:lnSpc>
                <a:spcPct val="70000"/>
              </a:lnSpc>
              <a:spcBef>
                <a:spcPts val="1000"/>
              </a:spcBef>
              <a:buClr>
                <a:schemeClr val="dk1"/>
              </a:buClr>
              <a:buSzPts val="1800"/>
              <a:buFont typeface="Arial" panose="020B0604020202090204"/>
              <a:buChar char="•"/>
            </a:pPr>
            <a:r>
              <a:rPr lang="en-US" sz="2000" dirty="0">
                <a:solidFill>
                  <a:schemeClr val="dk1"/>
                </a:solidFill>
                <a:latin typeface="Calibri"/>
                <a:ea typeface="Calibri"/>
                <a:cs typeface="Calibri"/>
                <a:sym typeface="Calibri"/>
              </a:rPr>
              <a:t>Health Care For All (</a:t>
            </a:r>
            <a:r>
              <a:rPr lang="en-US" sz="2000" b="1" dirty="0">
                <a:solidFill>
                  <a:schemeClr val="dk1"/>
                </a:solidFill>
                <a:latin typeface="Calibri"/>
                <a:ea typeface="Calibri"/>
                <a:cs typeface="Calibri"/>
                <a:sym typeface="Calibri"/>
              </a:rPr>
              <a:t>HCFA</a:t>
            </a:r>
            <a:r>
              <a:rPr lang="en-US" sz="2000" dirty="0">
                <a:solidFill>
                  <a:schemeClr val="dk1"/>
                </a:solidFill>
                <a:latin typeface="Calibri"/>
                <a:ea typeface="Calibri"/>
                <a:cs typeface="Calibri"/>
                <a:sym typeface="Calibri"/>
              </a:rPr>
              <a:t>)</a:t>
            </a:r>
          </a:p>
          <a:p>
            <a:pPr marL="457200" indent="-342900">
              <a:lnSpc>
                <a:spcPct val="70000"/>
              </a:lnSpc>
              <a:spcBef>
                <a:spcPts val="1000"/>
              </a:spcBef>
              <a:buClr>
                <a:schemeClr val="dk1"/>
              </a:buClr>
              <a:buSzPts val="1800"/>
              <a:buFont typeface="Arial" panose="020B0604020202090204"/>
              <a:buChar char="•"/>
            </a:pPr>
            <a:r>
              <a:rPr lang="en-US" sz="2000" dirty="0">
                <a:solidFill>
                  <a:schemeClr val="dk1"/>
                </a:solidFill>
                <a:latin typeface="Calibri"/>
                <a:ea typeface="Calibri"/>
                <a:cs typeface="Calibri"/>
                <a:sym typeface="Calibri"/>
              </a:rPr>
              <a:t>MA Association of PAs (</a:t>
            </a:r>
            <a:r>
              <a:rPr lang="en-US" sz="2000" b="1" dirty="0">
                <a:solidFill>
                  <a:schemeClr val="dk1"/>
                </a:solidFill>
                <a:latin typeface="Calibri"/>
                <a:ea typeface="Calibri"/>
                <a:cs typeface="Calibri"/>
                <a:sym typeface="Calibri"/>
              </a:rPr>
              <a:t>MAPA</a:t>
            </a:r>
            <a:r>
              <a:rPr lang="en-US" sz="2000" dirty="0">
                <a:solidFill>
                  <a:schemeClr val="dk1"/>
                </a:solidFill>
                <a:latin typeface="Calibri"/>
                <a:ea typeface="Calibri"/>
                <a:cs typeface="Calibri"/>
                <a:sym typeface="Calibri"/>
              </a:rPr>
              <a:t>)</a:t>
            </a:r>
          </a:p>
          <a:p>
            <a:pPr marL="457200" indent="-342900">
              <a:lnSpc>
                <a:spcPct val="70000"/>
              </a:lnSpc>
              <a:spcBef>
                <a:spcPts val="1000"/>
              </a:spcBef>
              <a:buClr>
                <a:schemeClr val="dk1"/>
              </a:buClr>
              <a:buSzPts val="1800"/>
              <a:buFont typeface="Arial" panose="020B0604020202090204"/>
              <a:buChar char="•"/>
            </a:pPr>
            <a:r>
              <a:rPr lang="en-US" sz="2000" dirty="0">
                <a:solidFill>
                  <a:schemeClr val="dk1"/>
                </a:solidFill>
                <a:latin typeface="Calibri"/>
                <a:ea typeface="Calibri"/>
                <a:cs typeface="Calibri"/>
                <a:sym typeface="Calibri"/>
              </a:rPr>
              <a:t>MA Coalition of NPs (</a:t>
            </a:r>
            <a:r>
              <a:rPr lang="en-US" sz="2000" b="1" dirty="0">
                <a:solidFill>
                  <a:schemeClr val="dk1"/>
                </a:solidFill>
                <a:latin typeface="Calibri"/>
                <a:ea typeface="Calibri"/>
                <a:cs typeface="Calibri"/>
                <a:sym typeface="Calibri"/>
              </a:rPr>
              <a:t>MCNP</a:t>
            </a:r>
            <a:r>
              <a:rPr lang="en-US" sz="2000" dirty="0">
                <a:solidFill>
                  <a:schemeClr val="dk1"/>
                </a:solidFill>
                <a:latin typeface="Calibri"/>
                <a:ea typeface="Calibri"/>
                <a:cs typeface="Calibri"/>
                <a:sym typeface="Calibri"/>
              </a:rPr>
              <a:t>)</a:t>
            </a:r>
          </a:p>
          <a:p>
            <a:pPr marL="457200" indent="-342900">
              <a:lnSpc>
                <a:spcPct val="70000"/>
              </a:lnSpc>
              <a:spcBef>
                <a:spcPts val="1000"/>
              </a:spcBef>
              <a:buClr>
                <a:schemeClr val="dk1"/>
              </a:buClr>
              <a:buSzPts val="1800"/>
              <a:buFont typeface="Arial" panose="020B0604020202090204"/>
              <a:buChar char="•"/>
            </a:pPr>
            <a:r>
              <a:rPr lang="en-US" sz="2000" dirty="0">
                <a:latin typeface="Calibri" panose="020F0502020204030204" pitchFamily="34" charset="0"/>
                <a:ea typeface="Calibri" panose="020F0502020204030204" pitchFamily="34" charset="0"/>
                <a:cs typeface="Calibri" panose="020F0502020204030204" pitchFamily="34" charset="0"/>
              </a:rPr>
              <a:t>AFT Massachusetts (Teachers Union)</a:t>
            </a:r>
          </a:p>
          <a:p>
            <a:pPr marL="457200" indent="-342900">
              <a:lnSpc>
                <a:spcPct val="70000"/>
              </a:lnSpc>
              <a:spcBef>
                <a:spcPts val="1000"/>
              </a:spcBef>
              <a:buClr>
                <a:schemeClr val="dk1"/>
              </a:buClr>
              <a:buSzPts val="1800"/>
              <a:buFont typeface="Arial" panose="020B0604020202090204"/>
              <a:buChar char="•"/>
            </a:pPr>
            <a:r>
              <a:rPr lang="en-US" sz="2000" dirty="0">
                <a:solidFill>
                  <a:schemeClr val="dk1"/>
                </a:solidFill>
                <a:latin typeface="Calibri"/>
                <a:ea typeface="Calibri"/>
                <a:cs typeface="Calibri"/>
                <a:sym typeface="Calibri"/>
              </a:rPr>
              <a:t>Doctors Council: MGB PCP Union</a:t>
            </a:r>
          </a:p>
          <a:p>
            <a:pPr marL="457200" indent="-342900">
              <a:lnSpc>
                <a:spcPct val="70000"/>
              </a:lnSpc>
              <a:spcBef>
                <a:spcPts val="1000"/>
              </a:spcBef>
              <a:buClr>
                <a:schemeClr val="dk1"/>
              </a:buClr>
              <a:buSzPts val="1800"/>
              <a:buFont typeface="Arial" panose="020B0604020202090204"/>
              <a:buChar char="•"/>
            </a:pPr>
            <a:r>
              <a:rPr lang="en-US" sz="2000" dirty="0">
                <a:solidFill>
                  <a:schemeClr val="dk1"/>
                </a:solidFill>
                <a:latin typeface="Calibri"/>
                <a:ea typeface="Calibri"/>
                <a:cs typeface="Calibri"/>
                <a:sym typeface="Calibri"/>
              </a:rPr>
              <a:t>Committee of Interns and Residents (</a:t>
            </a:r>
            <a:r>
              <a:rPr lang="en-US" sz="2000" b="1" dirty="0">
                <a:solidFill>
                  <a:schemeClr val="dk1"/>
                </a:solidFill>
                <a:latin typeface="Calibri"/>
                <a:ea typeface="Calibri"/>
                <a:cs typeface="Calibri"/>
                <a:sym typeface="Calibri"/>
              </a:rPr>
              <a:t>CIR</a:t>
            </a:r>
            <a:r>
              <a:rPr lang="en-US" sz="2000" dirty="0">
                <a:solidFill>
                  <a:schemeClr val="dk1"/>
                </a:solidFill>
                <a:latin typeface="Calibri"/>
                <a:ea typeface="Calibri"/>
                <a:cs typeface="Calibri"/>
                <a:sym typeface="Calibri"/>
              </a:rPr>
              <a:t>)</a:t>
            </a:r>
          </a:p>
          <a:p>
            <a:pPr marL="457200" indent="-342900">
              <a:lnSpc>
                <a:spcPct val="70000"/>
              </a:lnSpc>
              <a:spcBef>
                <a:spcPts val="1000"/>
              </a:spcBef>
              <a:buClr>
                <a:schemeClr val="dk1"/>
              </a:buClr>
              <a:buSzPts val="1800"/>
              <a:buFont typeface="Arial" panose="020B0604020202090204"/>
              <a:buChar char="•"/>
            </a:pPr>
            <a:r>
              <a:rPr lang="en-US" sz="2000" dirty="0">
                <a:solidFill>
                  <a:schemeClr val="dk1"/>
                </a:solidFill>
                <a:latin typeface="Calibri"/>
                <a:ea typeface="Calibri"/>
                <a:cs typeface="Calibri"/>
                <a:sym typeface="Calibri"/>
              </a:rPr>
              <a:t>Ask Nurses and Doctors (</a:t>
            </a:r>
            <a:r>
              <a:rPr lang="en-US" sz="2000" b="1" dirty="0">
                <a:solidFill>
                  <a:schemeClr val="dk1"/>
                </a:solidFill>
                <a:latin typeface="Calibri"/>
                <a:ea typeface="Calibri"/>
                <a:cs typeface="Calibri"/>
                <a:sym typeface="Calibri"/>
              </a:rPr>
              <a:t>AND</a:t>
            </a:r>
            <a:r>
              <a:rPr lang="en-US" sz="2000" dirty="0">
                <a:solidFill>
                  <a:schemeClr val="dk1"/>
                </a:solidFill>
                <a:latin typeface="Calibri"/>
                <a:ea typeface="Calibri"/>
                <a:cs typeface="Calibri"/>
                <a:sym typeface="Calibri"/>
              </a:rPr>
              <a:t>)</a:t>
            </a:r>
          </a:p>
          <a:p>
            <a:pPr marL="457200" indent="-342900">
              <a:lnSpc>
                <a:spcPct val="70000"/>
              </a:lnSpc>
              <a:spcBef>
                <a:spcPts val="1000"/>
              </a:spcBef>
              <a:buClr>
                <a:schemeClr val="dk1"/>
              </a:buClr>
              <a:buSzPts val="1800"/>
              <a:buFont typeface="Arial" panose="020B0604020202090204"/>
              <a:buChar char="•"/>
            </a:pPr>
            <a:r>
              <a:rPr lang="en-US" sz="2000" dirty="0">
                <a:solidFill>
                  <a:schemeClr val="dk1"/>
                </a:solidFill>
                <a:latin typeface="Calibri"/>
                <a:ea typeface="Calibri"/>
                <a:cs typeface="Calibri"/>
                <a:sym typeface="Calibri"/>
              </a:rPr>
              <a:t>Boston Community Pediatrics</a:t>
            </a:r>
          </a:p>
          <a:p>
            <a:pPr marL="457200" indent="-342900">
              <a:lnSpc>
                <a:spcPct val="70000"/>
              </a:lnSpc>
              <a:spcBef>
                <a:spcPts val="1000"/>
              </a:spcBef>
              <a:buClr>
                <a:schemeClr val="dk1"/>
              </a:buClr>
              <a:buSzPts val="1800"/>
              <a:buFont typeface="Arial" panose="020B0604020202090204"/>
              <a:buChar char="•"/>
            </a:pPr>
            <a:r>
              <a:rPr lang="en-US" sz="2000" dirty="0">
                <a:solidFill>
                  <a:schemeClr val="dk1"/>
                </a:solidFill>
                <a:latin typeface="Calibri"/>
                <a:ea typeface="Calibri"/>
                <a:cs typeface="Calibri"/>
                <a:sym typeface="Calibri"/>
              </a:rPr>
              <a:t>My Brothers Keeper (</a:t>
            </a:r>
            <a:r>
              <a:rPr lang="en-US" sz="2000" b="1" dirty="0">
                <a:solidFill>
                  <a:schemeClr val="dk1"/>
                </a:solidFill>
                <a:latin typeface="Calibri"/>
                <a:ea typeface="Calibri"/>
                <a:cs typeface="Calibri"/>
                <a:sym typeface="Calibri"/>
              </a:rPr>
              <a:t>MBK</a:t>
            </a:r>
            <a:r>
              <a:rPr lang="en-US" sz="2000" dirty="0">
                <a:solidFill>
                  <a:schemeClr val="dk1"/>
                </a:solidFill>
                <a:latin typeface="Calibri"/>
                <a:ea typeface="Calibri"/>
                <a:cs typeface="Calibri"/>
                <a:sym typeface="Calibri"/>
              </a:rPr>
              <a:t>) Cambridge</a:t>
            </a:r>
          </a:p>
          <a:p>
            <a:pPr marL="457200" indent="-342900">
              <a:lnSpc>
                <a:spcPct val="70000"/>
              </a:lnSpc>
              <a:spcBef>
                <a:spcPts val="1000"/>
              </a:spcBef>
              <a:buClr>
                <a:schemeClr val="dk1"/>
              </a:buClr>
              <a:buSzPts val="1800"/>
              <a:buFont typeface="Arial" panose="020B0604020202090204"/>
              <a:buChar char="•"/>
            </a:pPr>
            <a:r>
              <a:rPr lang="en-US" sz="2000" b="1" dirty="0">
                <a:solidFill>
                  <a:schemeClr val="dk1"/>
                </a:solidFill>
                <a:latin typeface="Calibri"/>
                <a:ea typeface="Calibri"/>
                <a:cs typeface="Calibri"/>
                <a:sym typeface="Calibri"/>
              </a:rPr>
              <a:t>Boston</a:t>
            </a:r>
            <a:r>
              <a:rPr lang="en-US" sz="2000" dirty="0">
                <a:solidFill>
                  <a:schemeClr val="dk1"/>
                </a:solidFill>
                <a:latin typeface="Calibri"/>
                <a:ea typeface="Calibri"/>
                <a:cs typeface="Calibri"/>
                <a:sym typeface="Calibri"/>
              </a:rPr>
              <a:t> Public Health Commission</a:t>
            </a:r>
          </a:p>
          <a:p>
            <a:pPr marL="457200" indent="-342900">
              <a:lnSpc>
                <a:spcPct val="70000"/>
              </a:lnSpc>
              <a:spcBef>
                <a:spcPts val="1000"/>
              </a:spcBef>
              <a:buClr>
                <a:schemeClr val="dk1"/>
              </a:buClr>
              <a:buSzPts val="1800"/>
              <a:buFont typeface="Arial" panose="020B0604020202090204"/>
              <a:buChar char="•"/>
            </a:pPr>
            <a:r>
              <a:rPr lang="en-US" sz="2000" b="1" dirty="0">
                <a:solidFill>
                  <a:schemeClr val="dk1"/>
                </a:solidFill>
                <a:latin typeface="Calibri"/>
                <a:ea typeface="Calibri"/>
                <a:cs typeface="Calibri"/>
                <a:sym typeface="Calibri"/>
              </a:rPr>
              <a:t>Worcester</a:t>
            </a:r>
            <a:r>
              <a:rPr lang="en-US" sz="2000" dirty="0">
                <a:solidFill>
                  <a:schemeClr val="dk1"/>
                </a:solidFill>
                <a:latin typeface="Calibri"/>
                <a:ea typeface="Calibri"/>
                <a:cs typeface="Calibri"/>
                <a:sym typeface="Calibri"/>
              </a:rPr>
              <a:t> Board of Health</a:t>
            </a:r>
          </a:p>
          <a:p>
            <a:pPr marL="457200" indent="-342900">
              <a:lnSpc>
                <a:spcPct val="70000"/>
              </a:lnSpc>
              <a:spcBef>
                <a:spcPts val="1000"/>
              </a:spcBef>
              <a:buClr>
                <a:schemeClr val="dk1"/>
              </a:buClr>
              <a:buSzPts val="1800"/>
              <a:buFont typeface="Arial" panose="020B0604020202090204"/>
              <a:buChar char="•"/>
            </a:pPr>
            <a:r>
              <a:rPr lang="en-US" sz="2000" dirty="0">
                <a:solidFill>
                  <a:schemeClr val="dk1"/>
                </a:solidFill>
                <a:latin typeface="Calibri"/>
                <a:ea typeface="Calibri"/>
                <a:cs typeface="Calibri"/>
                <a:sym typeface="Calibri"/>
              </a:rPr>
              <a:t>The City of </a:t>
            </a:r>
            <a:r>
              <a:rPr lang="en-US" sz="2000" b="1" dirty="0">
                <a:solidFill>
                  <a:schemeClr val="dk1"/>
                </a:solidFill>
                <a:latin typeface="Calibri"/>
                <a:ea typeface="Calibri"/>
                <a:cs typeface="Calibri"/>
                <a:sym typeface="Calibri"/>
              </a:rPr>
              <a:t>Springfield</a:t>
            </a:r>
            <a:r>
              <a:rPr lang="en-US" sz="2000" dirty="0">
                <a:solidFill>
                  <a:schemeClr val="dk1"/>
                </a:solidFill>
                <a:latin typeface="Calibri"/>
                <a:ea typeface="Calibri"/>
                <a:cs typeface="Calibri"/>
                <a:sym typeface="Calibri"/>
              </a:rPr>
              <a:t>, MA</a:t>
            </a:r>
          </a:p>
          <a:p>
            <a:pPr marL="457200" indent="-342900">
              <a:lnSpc>
                <a:spcPct val="70000"/>
              </a:lnSpc>
              <a:spcBef>
                <a:spcPts val="1000"/>
              </a:spcBef>
              <a:buClr>
                <a:schemeClr val="dk1"/>
              </a:buClr>
              <a:buSzPts val="1800"/>
              <a:buFont typeface="Arial" panose="020B0604020202090204"/>
              <a:buChar char="•"/>
            </a:pPr>
            <a:r>
              <a:rPr lang="en-US" sz="2000" dirty="0">
                <a:solidFill>
                  <a:schemeClr val="dk1"/>
                </a:solidFill>
                <a:latin typeface="Calibri"/>
                <a:ea typeface="Calibri"/>
                <a:cs typeface="Calibri"/>
                <a:sym typeface="Calibri"/>
              </a:rPr>
              <a:t>The City of </a:t>
            </a:r>
            <a:r>
              <a:rPr lang="en-US" sz="2000" b="1" dirty="0">
                <a:solidFill>
                  <a:schemeClr val="dk1"/>
                </a:solidFill>
                <a:latin typeface="Calibri"/>
                <a:ea typeface="Calibri"/>
                <a:cs typeface="Calibri"/>
                <a:sym typeface="Calibri"/>
              </a:rPr>
              <a:t>Cambridge</a:t>
            </a:r>
            <a:r>
              <a:rPr lang="en-US" sz="2000" dirty="0">
                <a:solidFill>
                  <a:schemeClr val="dk1"/>
                </a:solidFill>
                <a:latin typeface="Calibri"/>
                <a:ea typeface="Calibri"/>
                <a:cs typeface="Calibri"/>
                <a:sym typeface="Calibri"/>
              </a:rPr>
              <a:t>, MA</a:t>
            </a:r>
          </a:p>
          <a:p>
            <a:pPr marL="457200" indent="-342900">
              <a:lnSpc>
                <a:spcPct val="70000"/>
              </a:lnSpc>
              <a:spcBef>
                <a:spcPts val="1000"/>
              </a:spcBef>
              <a:buClr>
                <a:schemeClr val="dk1"/>
              </a:buClr>
              <a:buSzPts val="1800"/>
              <a:buFont typeface="Arial" panose="020B0604020202090204"/>
              <a:buChar char="•"/>
            </a:pPr>
            <a:r>
              <a:rPr lang="en-US" sz="2000" dirty="0">
                <a:solidFill>
                  <a:schemeClr val="dk1"/>
                </a:solidFill>
                <a:latin typeface="Calibri"/>
                <a:ea typeface="Calibri"/>
                <a:cs typeface="Calibri"/>
                <a:sym typeface="Calibri"/>
              </a:rPr>
              <a:t>The City of </a:t>
            </a:r>
            <a:r>
              <a:rPr lang="en-US" sz="2000" b="1" dirty="0">
                <a:solidFill>
                  <a:schemeClr val="dk1"/>
                </a:solidFill>
                <a:latin typeface="Calibri"/>
                <a:ea typeface="Calibri"/>
                <a:cs typeface="Calibri"/>
                <a:sym typeface="Calibri"/>
              </a:rPr>
              <a:t>Newton</a:t>
            </a:r>
            <a:r>
              <a:rPr lang="en-US" sz="2000" dirty="0">
                <a:solidFill>
                  <a:schemeClr val="dk1"/>
                </a:solidFill>
                <a:latin typeface="Calibri"/>
                <a:ea typeface="Calibri"/>
                <a:cs typeface="Calibri"/>
                <a:sym typeface="Calibri"/>
              </a:rPr>
              <a:t>, MA</a:t>
            </a:r>
          </a:p>
        </p:txBody>
      </p:sp>
    </p:spTree>
    <p:extLst>
      <p:ext uri="{BB962C8B-B14F-4D97-AF65-F5344CB8AC3E}">
        <p14:creationId xmlns:p14="http://schemas.microsoft.com/office/powerpoint/2010/main" val="2723410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4527-1841-1274-1568-CD11210FB80D}"/>
              </a:ext>
            </a:extLst>
          </p:cNvPr>
          <p:cNvSpPr>
            <a:spLocks noGrp="1"/>
          </p:cNvSpPr>
          <p:nvPr>
            <p:ph type="ctrTitle"/>
          </p:nvPr>
        </p:nvSpPr>
        <p:spPr>
          <a:xfrm>
            <a:off x="1524000" y="813888"/>
            <a:ext cx="9144000" cy="889317"/>
          </a:xfrm>
        </p:spPr>
        <p:txBody>
          <a:bodyPr>
            <a:normAutofit fontScale="90000"/>
          </a:bodyPr>
          <a:lstStyle/>
          <a:p>
            <a:r>
              <a:rPr lang="en-US" dirty="0"/>
              <a:t>3 Primary Care Bills</a:t>
            </a:r>
          </a:p>
        </p:txBody>
      </p:sp>
      <p:sp>
        <p:nvSpPr>
          <p:cNvPr id="3" name="Subtitle 2">
            <a:extLst>
              <a:ext uri="{FF2B5EF4-FFF2-40B4-BE49-F238E27FC236}">
                <a16:creationId xmlns:a16="http://schemas.microsoft.com/office/drawing/2014/main" id="{581FB319-CB5A-DE20-FF48-D11A659C1512}"/>
              </a:ext>
            </a:extLst>
          </p:cNvPr>
          <p:cNvSpPr>
            <a:spLocks noGrp="1"/>
          </p:cNvSpPr>
          <p:nvPr>
            <p:ph type="subTitle" idx="1"/>
          </p:nvPr>
        </p:nvSpPr>
        <p:spPr>
          <a:xfrm>
            <a:off x="209319" y="1994051"/>
            <a:ext cx="11644829" cy="4219460"/>
          </a:xfrm>
        </p:spPr>
        <p:txBody>
          <a:bodyPr>
            <a:normAutofit fontScale="92500" lnSpcReduction="10000"/>
          </a:bodyPr>
          <a:lstStyle/>
          <a:p>
            <a:pPr marL="50800" indent="0" algn="l"/>
            <a:r>
              <a:rPr lang="en-US" sz="3200" dirty="0"/>
              <a:t>All imperfect and incomplete</a:t>
            </a:r>
          </a:p>
          <a:p>
            <a:pPr marL="50800" indent="0" algn="l"/>
            <a:endParaRPr lang="en-US" sz="3200" dirty="0"/>
          </a:p>
          <a:p>
            <a:pPr algn="l">
              <a:buFont typeface="Arial" panose="020B0604020202020204" pitchFamily="34" charset="0"/>
              <a:buChar char="•"/>
            </a:pPr>
            <a:r>
              <a:rPr lang="en-US" sz="3200" dirty="0">
                <a:solidFill>
                  <a:schemeClr val="accent5"/>
                </a:solidFill>
              </a:rPr>
              <a:t>S.867 Senator Friedman: </a:t>
            </a:r>
            <a:r>
              <a:rPr lang="en-US" sz="3200" b="1" dirty="0">
                <a:solidFill>
                  <a:schemeClr val="accent5"/>
                </a:solidFill>
              </a:rPr>
              <a:t>CHCs and BH</a:t>
            </a:r>
          </a:p>
          <a:p>
            <a:pPr marL="50800" indent="0" algn="l"/>
            <a:r>
              <a:rPr lang="en-US" sz="3200" dirty="0">
                <a:solidFill>
                  <a:srgbClr val="FF0000"/>
                </a:solidFill>
              </a:rPr>
              <a:t>	Senate Ways and Means </a:t>
            </a:r>
            <a:r>
              <a:rPr lang="en-US" sz="3200" dirty="0">
                <a:solidFill>
                  <a:srgbClr val="FF0000"/>
                </a:solidFill>
                <a:sym typeface="Wingdings" panose="05000000000000000000" pitchFamily="2" charset="2"/>
              </a:rPr>
              <a:t> Senate Floor for a vote</a:t>
            </a:r>
            <a:endParaRPr lang="en-US" sz="3200" dirty="0">
              <a:solidFill>
                <a:srgbClr val="FF0000"/>
              </a:solidFill>
            </a:endParaRPr>
          </a:p>
          <a:p>
            <a:pPr algn="l">
              <a:buFont typeface="Arial" panose="020B0604020202020204" pitchFamily="34" charset="0"/>
              <a:buChar char="•"/>
            </a:pPr>
            <a:r>
              <a:rPr lang="en-US" sz="3200" dirty="0">
                <a:solidFill>
                  <a:schemeClr val="accent5"/>
                </a:solidFill>
              </a:rPr>
              <a:t>H.1370 Representative Haggerty: </a:t>
            </a:r>
            <a:r>
              <a:rPr lang="en-US" sz="3200" b="1" dirty="0">
                <a:solidFill>
                  <a:schemeClr val="accent5"/>
                </a:solidFill>
              </a:rPr>
              <a:t>PCSF</a:t>
            </a:r>
            <a:r>
              <a:rPr lang="en-US" sz="3200" dirty="0">
                <a:solidFill>
                  <a:schemeClr val="accent5"/>
                </a:solidFill>
              </a:rPr>
              <a:t> </a:t>
            </a:r>
          </a:p>
          <a:p>
            <a:pPr marL="50800" indent="0" algn="l"/>
            <a:r>
              <a:rPr lang="en-US" sz="3200" dirty="0"/>
              <a:t>	</a:t>
            </a:r>
            <a:r>
              <a:rPr lang="en-US" sz="3200" dirty="0">
                <a:solidFill>
                  <a:srgbClr val="FF0000"/>
                </a:solidFill>
              </a:rPr>
              <a:t>Healthcare Financing Committee </a:t>
            </a:r>
            <a:r>
              <a:rPr lang="en-US" sz="3200" dirty="0">
                <a:solidFill>
                  <a:srgbClr val="FF0000"/>
                </a:solidFill>
                <a:sym typeface="Wingdings" panose="05000000000000000000" pitchFamily="2" charset="2"/>
              </a:rPr>
              <a:t> House Ways and Means</a:t>
            </a:r>
            <a:endParaRPr lang="en-US" sz="3200" dirty="0">
              <a:solidFill>
                <a:srgbClr val="FF0000"/>
              </a:solidFill>
            </a:endParaRPr>
          </a:p>
          <a:p>
            <a:pPr algn="l">
              <a:buFont typeface="Arial" panose="020B0604020202020204" pitchFamily="34" charset="0"/>
              <a:buChar char="•"/>
            </a:pPr>
            <a:r>
              <a:rPr lang="en-US" sz="3200" dirty="0">
                <a:solidFill>
                  <a:schemeClr val="accent5"/>
                </a:solidFill>
              </a:rPr>
              <a:t>H.2537 Representative Schwartz: </a:t>
            </a:r>
            <a:r>
              <a:rPr lang="en-US" sz="3200" b="1" dirty="0">
                <a:solidFill>
                  <a:schemeClr val="accent5"/>
                </a:solidFill>
              </a:rPr>
              <a:t>Medicaid GME</a:t>
            </a:r>
          </a:p>
          <a:p>
            <a:pPr marL="50800" indent="0" algn="l"/>
            <a:r>
              <a:rPr lang="en-US" sz="3200" dirty="0"/>
              <a:t>	</a:t>
            </a:r>
            <a:r>
              <a:rPr lang="en-US" sz="3200" dirty="0">
                <a:solidFill>
                  <a:srgbClr val="FF0000"/>
                </a:solidFill>
              </a:rPr>
              <a:t>Healthcare Financing Committee </a:t>
            </a:r>
            <a:r>
              <a:rPr lang="en-US" sz="3200" dirty="0">
                <a:solidFill>
                  <a:srgbClr val="FF0000"/>
                </a:solidFill>
                <a:sym typeface="Wingdings" panose="05000000000000000000" pitchFamily="2" charset="2"/>
              </a:rPr>
              <a:t> House Ways and Means</a:t>
            </a:r>
            <a:endParaRPr lang="en-US" sz="3200" dirty="0">
              <a:solidFill>
                <a:srgbClr val="FF0000"/>
              </a:solidFill>
            </a:endParaRPr>
          </a:p>
          <a:p>
            <a:pPr marL="50800" indent="0" algn="l"/>
            <a:endParaRPr lang="en-US" sz="3200" dirty="0"/>
          </a:p>
        </p:txBody>
      </p:sp>
    </p:spTree>
    <p:extLst>
      <p:ext uri="{BB962C8B-B14F-4D97-AF65-F5344CB8AC3E}">
        <p14:creationId xmlns:p14="http://schemas.microsoft.com/office/powerpoint/2010/main" val="4042141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5386-3566-D3E5-A8D3-C39D47DD1A57}"/>
              </a:ext>
            </a:extLst>
          </p:cNvPr>
          <p:cNvSpPr>
            <a:spLocks noGrp="1"/>
          </p:cNvSpPr>
          <p:nvPr>
            <p:ph type="title"/>
          </p:nvPr>
        </p:nvSpPr>
        <p:spPr>
          <a:xfrm>
            <a:off x="838200" y="77740"/>
            <a:ext cx="10515600" cy="1325563"/>
          </a:xfrm>
        </p:spPr>
        <p:txBody>
          <a:bodyPr>
            <a:normAutofit/>
          </a:bodyPr>
          <a:lstStyle/>
          <a:p>
            <a:r>
              <a:rPr lang="en-US" sz="2400" b="1" dirty="0">
                <a:solidFill>
                  <a:schemeClr val="bg1"/>
                </a:solidFill>
                <a:latin typeface="Franklin Gothic Demi Cond" panose="020B0603020102020204" pitchFamily="34" charset="0"/>
              </a:rPr>
              <a:t>In her January 2025 state of the Commonwealth address, Governor Maura Healey called for reforms to strengthen primary care in Massachusetts. </a:t>
            </a:r>
          </a:p>
        </p:txBody>
      </p:sp>
      <p:pic>
        <p:nvPicPr>
          <p:cNvPr id="6" name="Content Placeholder 5">
            <a:extLst>
              <a:ext uri="{FF2B5EF4-FFF2-40B4-BE49-F238E27FC236}">
                <a16:creationId xmlns:a16="http://schemas.microsoft.com/office/drawing/2014/main" id="{55CE28C1-4545-65DE-87FE-650C5BBC4E1D}"/>
              </a:ext>
            </a:extLst>
          </p:cNvPr>
          <p:cNvPicPr>
            <a:picLocks noGrp="1" noChangeAspect="1"/>
          </p:cNvPicPr>
          <p:nvPr>
            <p:ph idx="1"/>
          </p:nvPr>
        </p:nvPicPr>
        <p:blipFill>
          <a:blip r:embed="rId2"/>
          <a:srcRect l="46924"/>
          <a:stretch>
            <a:fillRect/>
          </a:stretch>
        </p:blipFill>
        <p:spPr>
          <a:xfrm>
            <a:off x="680719" y="1456549"/>
            <a:ext cx="4704081" cy="4953877"/>
          </a:xfrm>
          <a:prstGeom prst="rect">
            <a:avLst/>
          </a:prstGeom>
        </p:spPr>
      </p:pic>
      <p:sp>
        <p:nvSpPr>
          <p:cNvPr id="5" name="Slide Number Placeholder 4">
            <a:extLst>
              <a:ext uri="{FF2B5EF4-FFF2-40B4-BE49-F238E27FC236}">
                <a16:creationId xmlns:a16="http://schemas.microsoft.com/office/drawing/2014/main" id="{86A4E3ED-1E87-2F13-7EAC-BD6809EA2E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45ABE-12D6-4644-9C39-CE3E6BA3FBDF}"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657135B-1542-3D30-3F59-A6050323B932}"/>
              </a:ext>
            </a:extLst>
          </p:cNvPr>
          <p:cNvSpPr txBox="1"/>
          <p:nvPr/>
        </p:nvSpPr>
        <p:spPr>
          <a:xfrm>
            <a:off x="5497977" y="2246284"/>
            <a:ext cx="6097656" cy="1077218"/>
          </a:xfrm>
          <a:prstGeom prst="rect">
            <a:avLst/>
          </a:prstGeom>
          <a:noFill/>
        </p:spPr>
        <p:txBody>
          <a:bodyPr wrap="square">
            <a:spAutoFit/>
          </a:bodyPr>
          <a:lstStyle/>
          <a:p>
            <a:r>
              <a:rPr lang="en-US" sz="1600" dirty="0"/>
              <a:t>Patients are </a:t>
            </a:r>
            <a:r>
              <a:rPr lang="en-US" sz="1600" dirty="0">
                <a:solidFill>
                  <a:schemeClr val="accent1"/>
                </a:solidFill>
                <a:latin typeface="Franklin Gothic Demi" panose="020B0703020102020204" pitchFamily="34" charset="0"/>
              </a:rPr>
              <a:t>paying more </a:t>
            </a:r>
            <a:r>
              <a:rPr lang="en-US" sz="1600" dirty="0"/>
              <a:t>than ever for </a:t>
            </a:r>
            <a:r>
              <a:rPr lang="en-US" sz="1600" dirty="0">
                <a:solidFill>
                  <a:schemeClr val="accent1"/>
                </a:solidFill>
                <a:latin typeface="Franklin Gothic Demi" panose="020B0703020102020204" pitchFamily="34" charset="0"/>
              </a:rPr>
              <a:t>premiums</a:t>
            </a:r>
            <a:r>
              <a:rPr lang="en-US" sz="1600" dirty="0"/>
              <a:t> and </a:t>
            </a:r>
            <a:r>
              <a:rPr lang="en-US" sz="1600" dirty="0">
                <a:solidFill>
                  <a:schemeClr val="accent1"/>
                </a:solidFill>
                <a:latin typeface="Franklin Gothic Demi" panose="020B0703020102020204" pitchFamily="34" charset="0"/>
              </a:rPr>
              <a:t>out-of-pocket </a:t>
            </a:r>
            <a:r>
              <a:rPr lang="en-US" sz="1600" dirty="0">
                <a:solidFill>
                  <a:schemeClr val="accent1"/>
                </a:solidFill>
                <a:latin typeface="Franklin Gothic Demi" panose="020B0703020102020204" pitchFamily="34" charset="0"/>
                <a:ea typeface="ＭＳ Ｐゴシック" pitchFamily="34" charset="-128"/>
              </a:rPr>
              <a:t>costs</a:t>
            </a:r>
            <a:r>
              <a:rPr lang="en-US" sz="1600" dirty="0"/>
              <a:t>. Often, it’s hard just to get an appointment. It’s really frustrating. It’s also unacceptable. It has to change.</a:t>
            </a:r>
            <a:br>
              <a:rPr lang="en-US" sz="1600" dirty="0"/>
            </a:br>
            <a:endParaRPr lang="en-US" sz="1600" dirty="0"/>
          </a:p>
        </p:txBody>
      </p:sp>
      <p:sp>
        <p:nvSpPr>
          <p:cNvPr id="14" name="TextBox 13">
            <a:extLst>
              <a:ext uri="{FF2B5EF4-FFF2-40B4-BE49-F238E27FC236}">
                <a16:creationId xmlns:a16="http://schemas.microsoft.com/office/drawing/2014/main" id="{643B706C-6DEE-6934-5341-429BC370F25B}"/>
              </a:ext>
            </a:extLst>
          </p:cNvPr>
          <p:cNvSpPr txBox="1"/>
          <p:nvPr/>
        </p:nvSpPr>
        <p:spPr>
          <a:xfrm>
            <a:off x="5497978" y="3390720"/>
            <a:ext cx="6097656" cy="584775"/>
          </a:xfrm>
          <a:prstGeom prst="rect">
            <a:avLst/>
          </a:prstGeom>
          <a:noFill/>
        </p:spPr>
        <p:txBody>
          <a:bodyPr wrap="square">
            <a:spAutoFit/>
          </a:bodyPr>
          <a:lstStyle/>
          <a:p>
            <a:r>
              <a:rPr lang="en-US" sz="1600" dirty="0"/>
              <a:t>I am directing my Administration to </a:t>
            </a:r>
            <a:r>
              <a:rPr lang="en-US" sz="1600" dirty="0">
                <a:solidFill>
                  <a:schemeClr val="accent1"/>
                </a:solidFill>
                <a:latin typeface="Franklin Gothic Demi" panose="020B0703020102020204" pitchFamily="34" charset="0"/>
              </a:rPr>
              <a:t>shift health care resources </a:t>
            </a:r>
            <a:r>
              <a:rPr lang="en-US" sz="1600" dirty="0"/>
              <a:t>to the front lines. And by that, I mean </a:t>
            </a:r>
            <a:r>
              <a:rPr lang="en-US" sz="1600" dirty="0">
                <a:solidFill>
                  <a:schemeClr val="accent1"/>
                </a:solidFill>
                <a:latin typeface="Franklin Gothic Demi" panose="020B0703020102020204" pitchFamily="34" charset="0"/>
              </a:rPr>
              <a:t>primary care</a:t>
            </a:r>
            <a:r>
              <a:rPr lang="en-US" sz="1600" dirty="0"/>
              <a:t>. </a:t>
            </a:r>
          </a:p>
        </p:txBody>
      </p:sp>
      <p:sp>
        <p:nvSpPr>
          <p:cNvPr id="16" name="TextBox 15">
            <a:extLst>
              <a:ext uri="{FF2B5EF4-FFF2-40B4-BE49-F238E27FC236}">
                <a16:creationId xmlns:a16="http://schemas.microsoft.com/office/drawing/2014/main" id="{03435329-D05B-3A37-4BF8-8BFCB6F45684}"/>
              </a:ext>
            </a:extLst>
          </p:cNvPr>
          <p:cNvSpPr txBox="1"/>
          <p:nvPr/>
        </p:nvSpPr>
        <p:spPr>
          <a:xfrm>
            <a:off x="5497977" y="4244679"/>
            <a:ext cx="6097656" cy="1077218"/>
          </a:xfrm>
          <a:prstGeom prst="rect">
            <a:avLst/>
          </a:prstGeom>
          <a:noFill/>
        </p:spPr>
        <p:txBody>
          <a:bodyPr wrap="square">
            <a:spAutoFit/>
          </a:bodyPr>
          <a:lstStyle/>
          <a:p>
            <a:r>
              <a:rPr lang="en-US" sz="1600" dirty="0"/>
              <a:t>We’ll drive career training pipelines to </a:t>
            </a:r>
            <a:r>
              <a:rPr lang="en-US" sz="1600" dirty="0">
                <a:solidFill>
                  <a:schemeClr val="accent1"/>
                </a:solidFill>
                <a:latin typeface="Franklin Gothic Demi" panose="020B0703020102020204" pitchFamily="34" charset="0"/>
              </a:rPr>
              <a:t>grow the workforce</a:t>
            </a:r>
            <a:r>
              <a:rPr lang="en-US" sz="1600" dirty="0"/>
              <a:t>. I want a whole army of </a:t>
            </a:r>
            <a:r>
              <a:rPr lang="en-US" sz="1600" dirty="0">
                <a:solidFill>
                  <a:schemeClr val="accent1"/>
                </a:solidFill>
                <a:latin typeface="Franklin Gothic Demi" panose="020B0703020102020204" pitchFamily="34" charset="0"/>
              </a:rPr>
              <a:t>primary care providers </a:t>
            </a:r>
            <a:r>
              <a:rPr lang="en-US" sz="1600" dirty="0"/>
              <a:t>out there, so when you call for an appointment, you’ll get one. You’ll get the </a:t>
            </a:r>
            <a:r>
              <a:rPr lang="en-US" sz="1600" dirty="0">
                <a:solidFill>
                  <a:schemeClr val="accent1"/>
                </a:solidFill>
                <a:latin typeface="Franklin Gothic Demi" panose="020B0703020102020204" pitchFamily="34" charset="0"/>
              </a:rPr>
              <a:t>affordable care </a:t>
            </a:r>
            <a:r>
              <a:rPr lang="en-US" sz="1600" dirty="0"/>
              <a:t>you need, where and when you need it.</a:t>
            </a:r>
            <a:r>
              <a:rPr lang="en-US" sz="1600" b="1" dirty="0"/>
              <a:t>”</a:t>
            </a:r>
            <a:r>
              <a:rPr lang="en-US" sz="1600" dirty="0"/>
              <a:t> </a:t>
            </a:r>
          </a:p>
        </p:txBody>
      </p:sp>
      <p:sp>
        <p:nvSpPr>
          <p:cNvPr id="18" name="TextBox 17">
            <a:extLst>
              <a:ext uri="{FF2B5EF4-FFF2-40B4-BE49-F238E27FC236}">
                <a16:creationId xmlns:a16="http://schemas.microsoft.com/office/drawing/2014/main" id="{749A4B6C-2876-98AA-BE05-B208D6C6F317}"/>
              </a:ext>
            </a:extLst>
          </p:cNvPr>
          <p:cNvSpPr txBox="1"/>
          <p:nvPr/>
        </p:nvSpPr>
        <p:spPr>
          <a:xfrm>
            <a:off x="7871563" y="5696884"/>
            <a:ext cx="4320437"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latin typeface="Franklin Gothic Medium Cond" panose="020B0606030402020204" pitchFamily="34" charset="0"/>
              </a:rPr>
              <a:t>—Governor Maura Healey</a:t>
            </a:r>
          </a:p>
        </p:txBody>
      </p:sp>
    </p:spTree>
    <p:extLst>
      <p:ext uri="{BB962C8B-B14F-4D97-AF65-F5344CB8AC3E}">
        <p14:creationId xmlns:p14="http://schemas.microsoft.com/office/powerpoint/2010/main" val="322721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A4D4FFB-7069-D2AC-E835-FDF64A082EA0}"/>
              </a:ext>
            </a:extLst>
          </p:cNvPr>
          <p:cNvSpPr txBox="1"/>
          <p:nvPr/>
        </p:nvSpPr>
        <p:spPr>
          <a:xfrm>
            <a:off x="2646016" y="517958"/>
            <a:ext cx="3048001" cy="1077218"/>
          </a:xfrm>
          <a:prstGeom prst="rect">
            <a:avLst/>
          </a:prstGeom>
          <a:noFill/>
        </p:spPr>
        <p:txBody>
          <a:bodyPr wrap="square" rtlCol="0">
            <a:spAutoFit/>
          </a:bodyPr>
          <a:lstStyle/>
          <a:p>
            <a:r>
              <a:rPr lang="en-US" sz="3200" b="1" dirty="0">
                <a:solidFill>
                  <a:schemeClr val="bg1">
                    <a:lumMod val="95000"/>
                    <a:alpha val="50000"/>
                  </a:schemeClr>
                </a:solidFill>
              </a:rPr>
              <a:t>Current System</a:t>
            </a:r>
          </a:p>
        </p:txBody>
      </p:sp>
      <p:sp>
        <p:nvSpPr>
          <p:cNvPr id="2" name="Oval 1">
            <a:extLst>
              <a:ext uri="{FF2B5EF4-FFF2-40B4-BE49-F238E27FC236}">
                <a16:creationId xmlns:a16="http://schemas.microsoft.com/office/drawing/2014/main" id="{DA700618-05D4-93AE-45CA-B34B7E8467C5}"/>
              </a:ext>
            </a:extLst>
          </p:cNvPr>
          <p:cNvSpPr/>
          <p:nvPr/>
        </p:nvSpPr>
        <p:spPr>
          <a:xfrm>
            <a:off x="5100902" y="4732306"/>
            <a:ext cx="1973294" cy="1973294"/>
          </a:xfrm>
          <a:prstGeom prst="ellipse">
            <a:avLst/>
          </a:prstGeom>
          <a:solidFill>
            <a:schemeClr val="bg1">
              <a:lumMod val="75000"/>
            </a:schemeClr>
          </a:solidFill>
          <a:ln>
            <a:noFill/>
          </a:ln>
          <a:effectLst>
            <a:outerShdw blurRad="190500" dist="114300" dir="7200000" sx="105000" sy="105000" algn="t" rotWithShape="0">
              <a:prstClr val="black">
                <a:alpha val="40000"/>
              </a:prstClr>
            </a:outerShdw>
          </a:effectLst>
          <a:scene3d>
            <a:camera prst="isometricOffAxis1Top">
              <a:rot lat="17931907" lon="17866408" rev="3914402"/>
            </a:camera>
            <a:lightRig rig="threePt" dir="t"/>
          </a:scene3d>
          <a:sp3d extrusionH="44450">
            <a:bevelT w="698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ounded Rectangle 24">
            <a:extLst>
              <a:ext uri="{FF2B5EF4-FFF2-40B4-BE49-F238E27FC236}">
                <a16:creationId xmlns:a16="http://schemas.microsoft.com/office/drawing/2014/main" id="{1B477895-DDA9-20AD-C81A-35FAE0824C97}"/>
              </a:ext>
            </a:extLst>
          </p:cNvPr>
          <p:cNvSpPr/>
          <p:nvPr/>
        </p:nvSpPr>
        <p:spPr>
          <a:xfrm>
            <a:off x="6020764" y="1900426"/>
            <a:ext cx="162046" cy="3842795"/>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 name="Group 33">
            <a:extLst>
              <a:ext uri="{FF2B5EF4-FFF2-40B4-BE49-F238E27FC236}">
                <a16:creationId xmlns:a16="http://schemas.microsoft.com/office/drawing/2014/main" id="{F9B1DDE3-EF3B-85F8-FEBF-0E7903D07ED1}"/>
              </a:ext>
            </a:extLst>
          </p:cNvPr>
          <p:cNvGrpSpPr/>
          <p:nvPr/>
        </p:nvGrpSpPr>
        <p:grpSpPr>
          <a:xfrm rot="20604053">
            <a:off x="4107180" y="2054372"/>
            <a:ext cx="3977640" cy="292608"/>
            <a:chOff x="2583180" y="1554480"/>
            <a:chExt cx="3977640" cy="292608"/>
          </a:xfrm>
        </p:grpSpPr>
        <p:sp>
          <p:nvSpPr>
            <p:cNvPr id="5" name="Rounded Rectangle 29">
              <a:extLst>
                <a:ext uri="{FF2B5EF4-FFF2-40B4-BE49-F238E27FC236}">
                  <a16:creationId xmlns:a16="http://schemas.microsoft.com/office/drawing/2014/main" id="{660B095B-149F-C9B7-2A10-F46AAE3D570F}"/>
                </a:ext>
              </a:extLst>
            </p:cNvPr>
            <p:cNvSpPr/>
            <p:nvPr/>
          </p:nvSpPr>
          <p:spPr>
            <a:xfrm rot="16200000">
              <a:off x="4512564" y="-298704"/>
              <a:ext cx="118872" cy="3977640"/>
            </a:xfrm>
            <a:prstGeom prst="roundRect">
              <a:avLst>
                <a:gd name="adj" fmla="val 50000"/>
              </a:avLst>
            </a:prstGeom>
            <a:solidFill>
              <a:schemeClr val="bg1"/>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ounded Rectangle 32">
              <a:extLst>
                <a:ext uri="{FF2B5EF4-FFF2-40B4-BE49-F238E27FC236}">
                  <a16:creationId xmlns:a16="http://schemas.microsoft.com/office/drawing/2014/main" id="{5EF02F19-2C51-ED0C-8873-41E98A56854C}"/>
                </a:ext>
              </a:extLst>
            </p:cNvPr>
            <p:cNvSpPr/>
            <p:nvPr/>
          </p:nvSpPr>
          <p:spPr>
            <a:xfrm>
              <a:off x="4425696" y="1554480"/>
              <a:ext cx="292608" cy="292608"/>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 name="Group 44">
            <a:extLst>
              <a:ext uri="{FF2B5EF4-FFF2-40B4-BE49-F238E27FC236}">
                <a16:creationId xmlns:a16="http://schemas.microsoft.com/office/drawing/2014/main" id="{B6706F48-90DE-8452-5AE1-765D88D2C702}"/>
              </a:ext>
            </a:extLst>
          </p:cNvPr>
          <p:cNvGrpSpPr/>
          <p:nvPr/>
        </p:nvGrpSpPr>
        <p:grpSpPr>
          <a:xfrm>
            <a:off x="3323023" y="2797426"/>
            <a:ext cx="1766455" cy="3051463"/>
            <a:chOff x="1779025" y="1676400"/>
            <a:chExt cx="1766455" cy="3051463"/>
          </a:xfrm>
        </p:grpSpPr>
        <p:cxnSp>
          <p:nvCxnSpPr>
            <p:cNvPr id="13" name="Straight Connector 12">
              <a:extLst>
                <a:ext uri="{FF2B5EF4-FFF2-40B4-BE49-F238E27FC236}">
                  <a16:creationId xmlns:a16="http://schemas.microsoft.com/office/drawing/2014/main" id="{66C4A73E-CDA1-1769-46DA-A850E92727BF}"/>
                </a:ext>
              </a:extLst>
            </p:cNvPr>
            <p:cNvCxnSpPr/>
            <p:nvPr/>
          </p:nvCxnSpPr>
          <p:spPr>
            <a:xfrm rot="16200000" flipH="1">
              <a:off x="1894332" y="2449068"/>
              <a:ext cx="2231136" cy="685800"/>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0404CDE-B268-76B8-E4E0-040D37D7E0A2}"/>
                </a:ext>
              </a:extLst>
            </p:cNvPr>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a:extLst>
                <a:ext uri="{FF2B5EF4-FFF2-40B4-BE49-F238E27FC236}">
                  <a16:creationId xmlns:a16="http://schemas.microsoft.com/office/drawing/2014/main" id="{22379188-7AC6-B76C-3BF9-8E0225938F27}"/>
                </a:ext>
              </a:extLst>
            </p:cNvPr>
            <p:cNvCxnSpPr/>
            <p:nvPr/>
          </p:nvCxnSpPr>
          <p:spPr>
            <a:xfrm rot="5400000">
              <a:off x="1208532" y="2449068"/>
              <a:ext cx="2231136" cy="685800"/>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8C3DC87C-7D45-C89D-21FE-0AE22EF11297}"/>
              </a:ext>
            </a:extLst>
          </p:cNvPr>
          <p:cNvGrpSpPr/>
          <p:nvPr/>
        </p:nvGrpSpPr>
        <p:grpSpPr>
          <a:xfrm>
            <a:off x="7061793" y="1680844"/>
            <a:ext cx="1766455" cy="3051463"/>
            <a:chOff x="5537792" y="1180951"/>
            <a:chExt cx="1766455" cy="3051463"/>
          </a:xfrm>
        </p:grpSpPr>
        <p:grpSp>
          <p:nvGrpSpPr>
            <p:cNvPr id="17" name="Group 45">
              <a:extLst>
                <a:ext uri="{FF2B5EF4-FFF2-40B4-BE49-F238E27FC236}">
                  <a16:creationId xmlns:a16="http://schemas.microsoft.com/office/drawing/2014/main" id="{EA942CCA-AD8D-0E8D-1F65-7ACB1317A725}"/>
                </a:ext>
              </a:extLst>
            </p:cNvPr>
            <p:cNvGrpSpPr/>
            <p:nvPr/>
          </p:nvGrpSpPr>
          <p:grpSpPr>
            <a:xfrm>
              <a:off x="5537792" y="1180951"/>
              <a:ext cx="1766455" cy="3051463"/>
              <a:chOff x="1779025" y="1676400"/>
              <a:chExt cx="1766455" cy="3051463"/>
            </a:xfrm>
          </p:grpSpPr>
          <p:cxnSp>
            <p:nvCxnSpPr>
              <p:cNvPr id="22" name="Straight Connector 21">
                <a:extLst>
                  <a:ext uri="{FF2B5EF4-FFF2-40B4-BE49-F238E27FC236}">
                    <a16:creationId xmlns:a16="http://schemas.microsoft.com/office/drawing/2014/main" id="{DF6346DC-A150-DD5F-103C-6E78201BBC8F}"/>
                  </a:ext>
                </a:extLst>
              </p:cNvPr>
              <p:cNvCxnSpPr/>
              <p:nvPr/>
            </p:nvCxnSpPr>
            <p:spPr>
              <a:xfrm rot="16200000" flipH="1">
                <a:off x="1894332" y="2449068"/>
                <a:ext cx="2231136" cy="685800"/>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6269910-02E9-8531-0211-916F04E36FE0}"/>
                  </a:ext>
                </a:extLst>
              </p:cNvPr>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 name="Straight Connector 23">
                <a:extLst>
                  <a:ext uri="{FF2B5EF4-FFF2-40B4-BE49-F238E27FC236}">
                    <a16:creationId xmlns:a16="http://schemas.microsoft.com/office/drawing/2014/main" id="{62108BBD-D8D4-1ABA-17D4-705A8AD9983F}"/>
                  </a:ext>
                </a:extLst>
              </p:cNvPr>
              <p:cNvCxnSpPr/>
              <p:nvPr/>
            </p:nvCxnSpPr>
            <p:spPr>
              <a:xfrm rot="5400000">
                <a:off x="1208532" y="2449068"/>
                <a:ext cx="2231136" cy="685800"/>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8" name="Cube 17">
              <a:extLst>
                <a:ext uri="{FF2B5EF4-FFF2-40B4-BE49-F238E27FC236}">
                  <a16:creationId xmlns:a16="http://schemas.microsoft.com/office/drawing/2014/main" id="{C927D595-3F19-8D56-682B-9277417C9330}"/>
                </a:ext>
              </a:extLst>
            </p:cNvPr>
            <p:cNvSpPr/>
            <p:nvPr/>
          </p:nvSpPr>
          <p:spPr>
            <a:xfrm>
              <a:off x="5839500" y="2870680"/>
              <a:ext cx="1172534" cy="575234"/>
            </a:xfrm>
            <a:prstGeom prst="cub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be 18">
              <a:extLst>
                <a:ext uri="{FF2B5EF4-FFF2-40B4-BE49-F238E27FC236}">
                  <a16:creationId xmlns:a16="http://schemas.microsoft.com/office/drawing/2014/main" id="{E265EC75-A34F-8F3D-C163-377027E56EEC}"/>
                </a:ext>
              </a:extLst>
            </p:cNvPr>
            <p:cNvSpPr/>
            <p:nvPr/>
          </p:nvSpPr>
          <p:spPr>
            <a:xfrm>
              <a:off x="5963997" y="2490821"/>
              <a:ext cx="932503" cy="490069"/>
            </a:xfrm>
            <a:prstGeom prst="cub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F5FE447-B78B-65F0-9812-F1DCE3FEB4CD}"/>
                </a:ext>
              </a:extLst>
            </p:cNvPr>
            <p:cNvSpPr txBox="1"/>
            <p:nvPr/>
          </p:nvSpPr>
          <p:spPr>
            <a:xfrm>
              <a:off x="6024925" y="3103224"/>
              <a:ext cx="1089001" cy="307777"/>
            </a:xfrm>
            <a:prstGeom prst="rect">
              <a:avLst/>
            </a:prstGeom>
            <a:noFill/>
          </p:spPr>
          <p:txBody>
            <a:bodyPr wrap="square" rtlCol="0">
              <a:spAutoFit/>
            </a:bodyPr>
            <a:lstStyle/>
            <a:p>
              <a:r>
                <a:rPr lang="en-US" dirty="0"/>
                <a:t>Equity</a:t>
              </a:r>
            </a:p>
          </p:txBody>
        </p:sp>
        <p:sp>
          <p:nvSpPr>
            <p:cNvPr id="21" name="TextBox 20">
              <a:extLst>
                <a:ext uri="{FF2B5EF4-FFF2-40B4-BE49-F238E27FC236}">
                  <a16:creationId xmlns:a16="http://schemas.microsoft.com/office/drawing/2014/main" id="{B4CAE08C-DF8B-27E5-7A2A-D16305A20B74}"/>
                </a:ext>
              </a:extLst>
            </p:cNvPr>
            <p:cNvSpPr txBox="1"/>
            <p:nvPr/>
          </p:nvSpPr>
          <p:spPr>
            <a:xfrm>
              <a:off x="6047530" y="2645162"/>
              <a:ext cx="1089001" cy="307777"/>
            </a:xfrm>
            <a:prstGeom prst="rect">
              <a:avLst/>
            </a:prstGeom>
            <a:noFill/>
          </p:spPr>
          <p:txBody>
            <a:bodyPr wrap="square" rtlCol="0">
              <a:spAutoFit/>
            </a:bodyPr>
            <a:lstStyle/>
            <a:p>
              <a:r>
                <a:rPr lang="en-US" dirty="0"/>
                <a:t>Health</a:t>
              </a:r>
            </a:p>
          </p:txBody>
        </p:sp>
      </p:grpSp>
      <p:sp>
        <p:nvSpPr>
          <p:cNvPr id="25" name="TextBox 24">
            <a:extLst>
              <a:ext uri="{FF2B5EF4-FFF2-40B4-BE49-F238E27FC236}">
                <a16:creationId xmlns:a16="http://schemas.microsoft.com/office/drawing/2014/main" id="{1B7AFE2D-99E3-168A-738F-FC9AF3CFDB3C}"/>
              </a:ext>
            </a:extLst>
          </p:cNvPr>
          <p:cNvSpPr txBox="1"/>
          <p:nvPr/>
        </p:nvSpPr>
        <p:spPr>
          <a:xfrm>
            <a:off x="2646015" y="517958"/>
            <a:ext cx="3048001" cy="1077218"/>
          </a:xfrm>
          <a:prstGeom prst="rect">
            <a:avLst/>
          </a:prstGeom>
          <a:noFill/>
        </p:spPr>
        <p:txBody>
          <a:bodyPr wrap="square" rtlCol="0">
            <a:spAutoFit/>
          </a:bodyPr>
          <a:lstStyle/>
          <a:p>
            <a:r>
              <a:rPr lang="en-US" sz="3200" b="1" dirty="0"/>
              <a:t>Current System</a:t>
            </a:r>
          </a:p>
        </p:txBody>
      </p:sp>
      <p:sp>
        <p:nvSpPr>
          <p:cNvPr id="28" name="TextBox 27">
            <a:extLst>
              <a:ext uri="{FF2B5EF4-FFF2-40B4-BE49-F238E27FC236}">
                <a16:creationId xmlns:a16="http://schemas.microsoft.com/office/drawing/2014/main" id="{F5523F52-9328-1843-876F-99D796065B36}"/>
              </a:ext>
            </a:extLst>
          </p:cNvPr>
          <p:cNvSpPr txBox="1"/>
          <p:nvPr/>
        </p:nvSpPr>
        <p:spPr>
          <a:xfrm>
            <a:off x="6896499" y="536426"/>
            <a:ext cx="3048001" cy="584775"/>
          </a:xfrm>
          <a:prstGeom prst="rect">
            <a:avLst/>
          </a:prstGeom>
          <a:noFill/>
        </p:spPr>
        <p:txBody>
          <a:bodyPr wrap="square" rtlCol="0">
            <a:spAutoFit/>
          </a:bodyPr>
          <a:lstStyle/>
          <a:p>
            <a:r>
              <a:rPr lang="en-US" sz="3200" b="1" dirty="0">
                <a:solidFill>
                  <a:schemeClr val="bg1">
                    <a:lumMod val="95000"/>
                    <a:alpha val="50000"/>
                  </a:schemeClr>
                </a:solidFill>
              </a:rPr>
              <a:t>PC4You</a:t>
            </a:r>
          </a:p>
        </p:txBody>
      </p:sp>
      <p:sp>
        <p:nvSpPr>
          <p:cNvPr id="10" name="Cube 9">
            <a:extLst>
              <a:ext uri="{FF2B5EF4-FFF2-40B4-BE49-F238E27FC236}">
                <a16:creationId xmlns:a16="http://schemas.microsoft.com/office/drawing/2014/main" id="{776B5FE1-A5CE-C91C-0470-168D2728F4EC}"/>
              </a:ext>
            </a:extLst>
          </p:cNvPr>
          <p:cNvSpPr/>
          <p:nvPr/>
        </p:nvSpPr>
        <p:spPr>
          <a:xfrm>
            <a:off x="3532674" y="4597878"/>
            <a:ext cx="1329619" cy="439309"/>
          </a:xfrm>
          <a:prstGeom prst="cub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233131D-0CD5-12E2-6CA0-72C600796982}"/>
              </a:ext>
            </a:extLst>
          </p:cNvPr>
          <p:cNvSpPr txBox="1"/>
          <p:nvPr/>
        </p:nvSpPr>
        <p:spPr>
          <a:xfrm>
            <a:off x="3560996" y="4708563"/>
            <a:ext cx="1395198" cy="307777"/>
          </a:xfrm>
          <a:prstGeom prst="rect">
            <a:avLst/>
          </a:prstGeom>
          <a:noFill/>
        </p:spPr>
        <p:txBody>
          <a:bodyPr wrap="square" rtlCol="0">
            <a:spAutoFit/>
          </a:bodyPr>
          <a:lstStyle/>
          <a:p>
            <a:r>
              <a:rPr lang="en-US" dirty="0"/>
              <a:t>Profit/Margin</a:t>
            </a:r>
          </a:p>
        </p:txBody>
      </p:sp>
    </p:spTree>
    <p:extLst>
      <p:ext uri="{BB962C8B-B14F-4D97-AF65-F5344CB8AC3E}">
        <p14:creationId xmlns:p14="http://schemas.microsoft.com/office/powerpoint/2010/main" val="3084115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A4D4FFB-7069-D2AC-E835-FDF64A082EA0}"/>
              </a:ext>
            </a:extLst>
          </p:cNvPr>
          <p:cNvSpPr txBox="1"/>
          <p:nvPr/>
        </p:nvSpPr>
        <p:spPr>
          <a:xfrm>
            <a:off x="2646016" y="517958"/>
            <a:ext cx="3048001" cy="1077218"/>
          </a:xfrm>
          <a:prstGeom prst="rect">
            <a:avLst/>
          </a:prstGeom>
          <a:noFill/>
        </p:spPr>
        <p:txBody>
          <a:bodyPr wrap="square" rtlCol="0">
            <a:spAutoFit/>
          </a:bodyPr>
          <a:lstStyle/>
          <a:p>
            <a:r>
              <a:rPr lang="en-US" sz="3200" b="1" dirty="0">
                <a:solidFill>
                  <a:schemeClr val="bg1">
                    <a:lumMod val="95000"/>
                    <a:alpha val="50000"/>
                  </a:schemeClr>
                </a:solidFill>
              </a:rPr>
              <a:t>Current System</a:t>
            </a:r>
          </a:p>
        </p:txBody>
      </p:sp>
      <p:sp>
        <p:nvSpPr>
          <p:cNvPr id="2" name="Oval 1">
            <a:extLst>
              <a:ext uri="{FF2B5EF4-FFF2-40B4-BE49-F238E27FC236}">
                <a16:creationId xmlns:a16="http://schemas.microsoft.com/office/drawing/2014/main" id="{DA700618-05D4-93AE-45CA-B34B7E8467C5}"/>
              </a:ext>
            </a:extLst>
          </p:cNvPr>
          <p:cNvSpPr/>
          <p:nvPr/>
        </p:nvSpPr>
        <p:spPr>
          <a:xfrm>
            <a:off x="5100902" y="4732306"/>
            <a:ext cx="1973294" cy="1973294"/>
          </a:xfrm>
          <a:prstGeom prst="ellipse">
            <a:avLst/>
          </a:prstGeom>
          <a:solidFill>
            <a:schemeClr val="bg1">
              <a:lumMod val="75000"/>
            </a:schemeClr>
          </a:solidFill>
          <a:ln>
            <a:noFill/>
          </a:ln>
          <a:effectLst>
            <a:outerShdw blurRad="190500" dist="114300" dir="7200000" sx="105000" sy="105000" algn="t" rotWithShape="0">
              <a:prstClr val="black">
                <a:alpha val="40000"/>
              </a:prstClr>
            </a:outerShdw>
          </a:effectLst>
          <a:scene3d>
            <a:camera prst="isometricOffAxis1Top">
              <a:rot lat="17931907" lon="17866408" rev="3914402"/>
            </a:camera>
            <a:lightRig rig="threePt" dir="t"/>
          </a:scene3d>
          <a:sp3d extrusionH="44450">
            <a:bevelT w="698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ounded Rectangle 24">
            <a:extLst>
              <a:ext uri="{FF2B5EF4-FFF2-40B4-BE49-F238E27FC236}">
                <a16:creationId xmlns:a16="http://schemas.microsoft.com/office/drawing/2014/main" id="{1B477895-DDA9-20AD-C81A-35FAE0824C97}"/>
              </a:ext>
            </a:extLst>
          </p:cNvPr>
          <p:cNvSpPr/>
          <p:nvPr/>
        </p:nvSpPr>
        <p:spPr>
          <a:xfrm>
            <a:off x="6020764" y="1900426"/>
            <a:ext cx="162046" cy="3842795"/>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a:extLst>
              <a:ext uri="{FF2B5EF4-FFF2-40B4-BE49-F238E27FC236}">
                <a16:creationId xmlns:a16="http://schemas.microsoft.com/office/drawing/2014/main" id="{FD77AD32-7CAF-5064-CCF2-7031CD7EED7B}"/>
              </a:ext>
            </a:extLst>
          </p:cNvPr>
          <p:cNvGrpSpPr/>
          <p:nvPr/>
        </p:nvGrpSpPr>
        <p:grpSpPr>
          <a:xfrm>
            <a:off x="3323023" y="2797426"/>
            <a:ext cx="1766455" cy="3051463"/>
            <a:chOff x="1799022" y="2297533"/>
            <a:chExt cx="1766455" cy="3051463"/>
          </a:xfrm>
        </p:grpSpPr>
        <p:grpSp>
          <p:nvGrpSpPr>
            <p:cNvPr id="8" name="Group 44">
              <a:extLst>
                <a:ext uri="{FF2B5EF4-FFF2-40B4-BE49-F238E27FC236}">
                  <a16:creationId xmlns:a16="http://schemas.microsoft.com/office/drawing/2014/main" id="{B6706F48-90DE-8452-5AE1-765D88D2C702}"/>
                </a:ext>
              </a:extLst>
            </p:cNvPr>
            <p:cNvGrpSpPr/>
            <p:nvPr/>
          </p:nvGrpSpPr>
          <p:grpSpPr>
            <a:xfrm>
              <a:off x="1799022" y="2297533"/>
              <a:ext cx="1766455" cy="3051463"/>
              <a:chOff x="1779025" y="1676400"/>
              <a:chExt cx="1766455" cy="3051463"/>
            </a:xfrm>
          </p:grpSpPr>
          <p:cxnSp>
            <p:nvCxnSpPr>
              <p:cNvPr id="13" name="Straight Connector 12">
                <a:extLst>
                  <a:ext uri="{FF2B5EF4-FFF2-40B4-BE49-F238E27FC236}">
                    <a16:creationId xmlns:a16="http://schemas.microsoft.com/office/drawing/2014/main" id="{66C4A73E-CDA1-1769-46DA-A850E92727BF}"/>
                  </a:ext>
                </a:extLst>
              </p:cNvPr>
              <p:cNvCxnSpPr/>
              <p:nvPr/>
            </p:nvCxnSpPr>
            <p:spPr>
              <a:xfrm rot="16200000" flipH="1">
                <a:off x="1894332" y="2449068"/>
                <a:ext cx="2231136" cy="685800"/>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0404CDE-B268-76B8-E4E0-040D37D7E0A2}"/>
                  </a:ext>
                </a:extLst>
              </p:cNvPr>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a:extLst>
                  <a:ext uri="{FF2B5EF4-FFF2-40B4-BE49-F238E27FC236}">
                    <a16:creationId xmlns:a16="http://schemas.microsoft.com/office/drawing/2014/main" id="{22379188-7AC6-B76C-3BF9-8E0225938F27}"/>
                  </a:ext>
                </a:extLst>
              </p:cNvPr>
              <p:cNvCxnSpPr/>
              <p:nvPr/>
            </p:nvCxnSpPr>
            <p:spPr>
              <a:xfrm rot="5400000">
                <a:off x="1208532" y="2449068"/>
                <a:ext cx="2231136" cy="685800"/>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9" name="Cube 8">
              <a:extLst>
                <a:ext uri="{FF2B5EF4-FFF2-40B4-BE49-F238E27FC236}">
                  <a16:creationId xmlns:a16="http://schemas.microsoft.com/office/drawing/2014/main" id="{D2CF8C74-A44F-1D3B-0D9E-D403DEEEDDD5}"/>
                </a:ext>
              </a:extLst>
            </p:cNvPr>
            <p:cNvSpPr/>
            <p:nvPr/>
          </p:nvSpPr>
          <p:spPr>
            <a:xfrm>
              <a:off x="2008673" y="4097985"/>
              <a:ext cx="1329619" cy="439309"/>
            </a:xfrm>
            <a:prstGeom prst="cube">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1B23DCE-5810-BD7E-3D56-F966F5C5A24D}"/>
                </a:ext>
              </a:extLst>
            </p:cNvPr>
            <p:cNvSpPr txBox="1"/>
            <p:nvPr/>
          </p:nvSpPr>
          <p:spPr>
            <a:xfrm>
              <a:off x="2036995" y="4208670"/>
              <a:ext cx="1395198" cy="307777"/>
            </a:xfrm>
            <a:prstGeom prst="rect">
              <a:avLst/>
            </a:prstGeom>
            <a:noFill/>
          </p:spPr>
          <p:txBody>
            <a:bodyPr wrap="square" rtlCol="0">
              <a:spAutoFit/>
            </a:bodyPr>
            <a:lstStyle/>
            <a:p>
              <a:r>
                <a:rPr lang="en-US" dirty="0"/>
                <a:t>Profit/Margin</a:t>
              </a:r>
            </a:p>
          </p:txBody>
        </p:sp>
      </p:grpSp>
      <p:grpSp>
        <p:nvGrpSpPr>
          <p:cNvPr id="16" name="Group 15">
            <a:extLst>
              <a:ext uri="{FF2B5EF4-FFF2-40B4-BE49-F238E27FC236}">
                <a16:creationId xmlns:a16="http://schemas.microsoft.com/office/drawing/2014/main" id="{8C3DC87C-7D45-C89D-21FE-0AE22EF11297}"/>
              </a:ext>
            </a:extLst>
          </p:cNvPr>
          <p:cNvGrpSpPr/>
          <p:nvPr/>
        </p:nvGrpSpPr>
        <p:grpSpPr>
          <a:xfrm>
            <a:off x="7061793" y="1680844"/>
            <a:ext cx="1766455" cy="3051463"/>
            <a:chOff x="5537792" y="1180951"/>
            <a:chExt cx="1766455" cy="3051463"/>
          </a:xfrm>
        </p:grpSpPr>
        <p:grpSp>
          <p:nvGrpSpPr>
            <p:cNvPr id="17" name="Group 45">
              <a:extLst>
                <a:ext uri="{FF2B5EF4-FFF2-40B4-BE49-F238E27FC236}">
                  <a16:creationId xmlns:a16="http://schemas.microsoft.com/office/drawing/2014/main" id="{EA942CCA-AD8D-0E8D-1F65-7ACB1317A725}"/>
                </a:ext>
              </a:extLst>
            </p:cNvPr>
            <p:cNvGrpSpPr/>
            <p:nvPr/>
          </p:nvGrpSpPr>
          <p:grpSpPr>
            <a:xfrm>
              <a:off x="5537792" y="1180951"/>
              <a:ext cx="1766455" cy="3051463"/>
              <a:chOff x="1779025" y="1676400"/>
              <a:chExt cx="1766455" cy="3051463"/>
            </a:xfrm>
          </p:grpSpPr>
          <p:cxnSp>
            <p:nvCxnSpPr>
              <p:cNvPr id="22" name="Straight Connector 21">
                <a:extLst>
                  <a:ext uri="{FF2B5EF4-FFF2-40B4-BE49-F238E27FC236}">
                    <a16:creationId xmlns:a16="http://schemas.microsoft.com/office/drawing/2014/main" id="{DF6346DC-A150-DD5F-103C-6E78201BBC8F}"/>
                  </a:ext>
                </a:extLst>
              </p:cNvPr>
              <p:cNvCxnSpPr/>
              <p:nvPr/>
            </p:nvCxnSpPr>
            <p:spPr>
              <a:xfrm rot="16200000" flipH="1">
                <a:off x="1894332" y="2449068"/>
                <a:ext cx="2231136" cy="685800"/>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6269910-02E9-8531-0211-916F04E36FE0}"/>
                  </a:ext>
                </a:extLst>
              </p:cNvPr>
              <p:cNvSpPr/>
              <p:nvPr/>
            </p:nvSpPr>
            <p:spPr>
              <a:xfrm>
                <a:off x="1779025" y="2961408"/>
                <a:ext cx="1766455" cy="1766455"/>
              </a:xfrm>
              <a:prstGeom prst="ellipse">
                <a:avLst/>
              </a:prstGeom>
              <a:solidFill>
                <a:schemeClr val="bg1">
                  <a:lumMod val="85000"/>
                </a:schemeClr>
              </a:solidFill>
              <a:ln>
                <a:noFill/>
              </a:ln>
              <a:scene3d>
                <a:camera prst="isometricOffAxis1Top">
                  <a:rot lat="17827249" lon="17266542" rev="4444445"/>
                </a:camera>
                <a:lightRig rig="threePt" dir="t"/>
              </a:scene3d>
              <a:sp3d extrusionH="44450">
                <a:bevelT w="69850" h="63500" prst="slope"/>
                <a:bevelB w="139700"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 name="Straight Connector 23">
                <a:extLst>
                  <a:ext uri="{FF2B5EF4-FFF2-40B4-BE49-F238E27FC236}">
                    <a16:creationId xmlns:a16="http://schemas.microsoft.com/office/drawing/2014/main" id="{62108BBD-D8D4-1ABA-17D4-705A8AD9983F}"/>
                  </a:ext>
                </a:extLst>
              </p:cNvPr>
              <p:cNvCxnSpPr/>
              <p:nvPr/>
            </p:nvCxnSpPr>
            <p:spPr>
              <a:xfrm rot="5400000">
                <a:off x="1208532" y="2449068"/>
                <a:ext cx="2231136" cy="685800"/>
              </a:xfrm>
              <a:prstGeom prst="line">
                <a:avLst/>
              </a:prstGeom>
              <a:ln w="476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8" name="Cube 17">
              <a:extLst>
                <a:ext uri="{FF2B5EF4-FFF2-40B4-BE49-F238E27FC236}">
                  <a16:creationId xmlns:a16="http://schemas.microsoft.com/office/drawing/2014/main" id="{C927D595-3F19-8D56-682B-9277417C9330}"/>
                </a:ext>
              </a:extLst>
            </p:cNvPr>
            <p:cNvSpPr/>
            <p:nvPr/>
          </p:nvSpPr>
          <p:spPr>
            <a:xfrm>
              <a:off x="5839500" y="2870680"/>
              <a:ext cx="1172534" cy="575234"/>
            </a:xfrm>
            <a:prstGeom prst="cube">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be 18">
              <a:extLst>
                <a:ext uri="{FF2B5EF4-FFF2-40B4-BE49-F238E27FC236}">
                  <a16:creationId xmlns:a16="http://schemas.microsoft.com/office/drawing/2014/main" id="{E265EC75-A34F-8F3D-C163-377027E56EEC}"/>
                </a:ext>
              </a:extLst>
            </p:cNvPr>
            <p:cNvSpPr/>
            <p:nvPr/>
          </p:nvSpPr>
          <p:spPr>
            <a:xfrm>
              <a:off x="5963997" y="2490821"/>
              <a:ext cx="932503" cy="490069"/>
            </a:xfrm>
            <a:prstGeom prst="cub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F5FE447-B78B-65F0-9812-F1DCE3FEB4CD}"/>
                </a:ext>
              </a:extLst>
            </p:cNvPr>
            <p:cNvSpPr txBox="1"/>
            <p:nvPr/>
          </p:nvSpPr>
          <p:spPr>
            <a:xfrm>
              <a:off x="6024925" y="3103224"/>
              <a:ext cx="1089001" cy="307777"/>
            </a:xfrm>
            <a:prstGeom prst="rect">
              <a:avLst/>
            </a:prstGeom>
            <a:noFill/>
          </p:spPr>
          <p:txBody>
            <a:bodyPr wrap="square" rtlCol="0">
              <a:spAutoFit/>
            </a:bodyPr>
            <a:lstStyle/>
            <a:p>
              <a:r>
                <a:rPr lang="en-US" dirty="0"/>
                <a:t>Equity</a:t>
              </a:r>
            </a:p>
          </p:txBody>
        </p:sp>
        <p:sp>
          <p:nvSpPr>
            <p:cNvPr id="21" name="TextBox 20">
              <a:extLst>
                <a:ext uri="{FF2B5EF4-FFF2-40B4-BE49-F238E27FC236}">
                  <a16:creationId xmlns:a16="http://schemas.microsoft.com/office/drawing/2014/main" id="{B4CAE08C-DF8B-27E5-7A2A-D16305A20B74}"/>
                </a:ext>
              </a:extLst>
            </p:cNvPr>
            <p:cNvSpPr txBox="1"/>
            <p:nvPr/>
          </p:nvSpPr>
          <p:spPr>
            <a:xfrm>
              <a:off x="6047530" y="2645162"/>
              <a:ext cx="1089001" cy="307777"/>
            </a:xfrm>
            <a:prstGeom prst="rect">
              <a:avLst/>
            </a:prstGeom>
            <a:noFill/>
          </p:spPr>
          <p:txBody>
            <a:bodyPr wrap="square" rtlCol="0">
              <a:spAutoFit/>
            </a:bodyPr>
            <a:lstStyle/>
            <a:p>
              <a:r>
                <a:rPr lang="en-US" dirty="0"/>
                <a:t>Health</a:t>
              </a:r>
            </a:p>
          </p:txBody>
        </p:sp>
      </p:grpSp>
      <p:sp>
        <p:nvSpPr>
          <p:cNvPr id="25" name="TextBox 24">
            <a:extLst>
              <a:ext uri="{FF2B5EF4-FFF2-40B4-BE49-F238E27FC236}">
                <a16:creationId xmlns:a16="http://schemas.microsoft.com/office/drawing/2014/main" id="{1B7AFE2D-99E3-168A-738F-FC9AF3CFDB3C}"/>
              </a:ext>
            </a:extLst>
          </p:cNvPr>
          <p:cNvSpPr txBox="1"/>
          <p:nvPr/>
        </p:nvSpPr>
        <p:spPr>
          <a:xfrm>
            <a:off x="2646015" y="517958"/>
            <a:ext cx="3048001" cy="1077218"/>
          </a:xfrm>
          <a:prstGeom prst="rect">
            <a:avLst/>
          </a:prstGeom>
          <a:noFill/>
        </p:spPr>
        <p:txBody>
          <a:bodyPr wrap="square" rtlCol="0">
            <a:spAutoFit/>
          </a:bodyPr>
          <a:lstStyle/>
          <a:p>
            <a:r>
              <a:rPr lang="en-US" sz="3200" b="1" dirty="0"/>
              <a:t>Current System</a:t>
            </a:r>
          </a:p>
        </p:txBody>
      </p:sp>
      <p:sp>
        <p:nvSpPr>
          <p:cNvPr id="28" name="TextBox 27">
            <a:extLst>
              <a:ext uri="{FF2B5EF4-FFF2-40B4-BE49-F238E27FC236}">
                <a16:creationId xmlns:a16="http://schemas.microsoft.com/office/drawing/2014/main" id="{F5523F52-9328-1843-876F-99D796065B36}"/>
              </a:ext>
            </a:extLst>
          </p:cNvPr>
          <p:cNvSpPr txBox="1"/>
          <p:nvPr/>
        </p:nvSpPr>
        <p:spPr>
          <a:xfrm>
            <a:off x="6896499" y="536426"/>
            <a:ext cx="3048001" cy="584775"/>
          </a:xfrm>
          <a:prstGeom prst="rect">
            <a:avLst/>
          </a:prstGeom>
          <a:noFill/>
        </p:spPr>
        <p:txBody>
          <a:bodyPr wrap="square" rtlCol="0">
            <a:spAutoFit/>
          </a:bodyPr>
          <a:lstStyle/>
          <a:p>
            <a:r>
              <a:rPr lang="en-US" sz="3200" b="1" dirty="0">
                <a:solidFill>
                  <a:schemeClr val="bg1">
                    <a:lumMod val="95000"/>
                    <a:alpha val="50000"/>
                  </a:schemeClr>
                </a:solidFill>
              </a:rPr>
              <a:t>PC4You</a:t>
            </a:r>
          </a:p>
        </p:txBody>
      </p:sp>
      <p:sp>
        <p:nvSpPr>
          <p:cNvPr id="26" name="TextBox 25">
            <a:extLst>
              <a:ext uri="{FF2B5EF4-FFF2-40B4-BE49-F238E27FC236}">
                <a16:creationId xmlns:a16="http://schemas.microsoft.com/office/drawing/2014/main" id="{4818BE4F-AB21-F919-9821-C3A7AE437000}"/>
              </a:ext>
            </a:extLst>
          </p:cNvPr>
          <p:cNvSpPr txBox="1"/>
          <p:nvPr/>
        </p:nvSpPr>
        <p:spPr>
          <a:xfrm>
            <a:off x="7112148" y="550401"/>
            <a:ext cx="3048001" cy="584775"/>
          </a:xfrm>
          <a:prstGeom prst="rect">
            <a:avLst/>
          </a:prstGeom>
          <a:noFill/>
        </p:spPr>
        <p:txBody>
          <a:bodyPr wrap="square" rtlCol="0">
            <a:spAutoFit/>
          </a:bodyPr>
          <a:lstStyle/>
          <a:p>
            <a:r>
              <a:rPr lang="en-US" sz="3200" b="1" dirty="0"/>
              <a:t>PC4You</a:t>
            </a:r>
          </a:p>
        </p:txBody>
      </p:sp>
      <p:grpSp>
        <p:nvGrpSpPr>
          <p:cNvPr id="4" name="Group 33">
            <a:extLst>
              <a:ext uri="{FF2B5EF4-FFF2-40B4-BE49-F238E27FC236}">
                <a16:creationId xmlns:a16="http://schemas.microsoft.com/office/drawing/2014/main" id="{F9B1DDE3-EF3B-85F8-FEBF-0E7903D07ED1}"/>
              </a:ext>
            </a:extLst>
          </p:cNvPr>
          <p:cNvGrpSpPr/>
          <p:nvPr/>
        </p:nvGrpSpPr>
        <p:grpSpPr>
          <a:xfrm rot="20604053">
            <a:off x="4107180" y="2054372"/>
            <a:ext cx="3977640" cy="292608"/>
            <a:chOff x="2583180" y="1554480"/>
            <a:chExt cx="3977640" cy="292608"/>
          </a:xfrm>
        </p:grpSpPr>
        <p:sp>
          <p:nvSpPr>
            <p:cNvPr id="5" name="Rounded Rectangle 29">
              <a:extLst>
                <a:ext uri="{FF2B5EF4-FFF2-40B4-BE49-F238E27FC236}">
                  <a16:creationId xmlns:a16="http://schemas.microsoft.com/office/drawing/2014/main" id="{660B095B-149F-C9B7-2A10-F46AAE3D570F}"/>
                </a:ext>
              </a:extLst>
            </p:cNvPr>
            <p:cNvSpPr/>
            <p:nvPr/>
          </p:nvSpPr>
          <p:spPr>
            <a:xfrm rot="16200000">
              <a:off x="4512564" y="-298704"/>
              <a:ext cx="118872" cy="3977640"/>
            </a:xfrm>
            <a:prstGeom prst="roundRect">
              <a:avLst>
                <a:gd name="adj" fmla="val 50000"/>
              </a:avLst>
            </a:prstGeom>
            <a:solidFill>
              <a:schemeClr val="bg1"/>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ounded Rectangle 32">
              <a:extLst>
                <a:ext uri="{FF2B5EF4-FFF2-40B4-BE49-F238E27FC236}">
                  <a16:creationId xmlns:a16="http://schemas.microsoft.com/office/drawing/2014/main" id="{5EF02F19-2C51-ED0C-8873-41E98A56854C}"/>
                </a:ext>
              </a:extLst>
            </p:cNvPr>
            <p:cNvSpPr/>
            <p:nvPr/>
          </p:nvSpPr>
          <p:spPr>
            <a:xfrm>
              <a:off x="4425696" y="1554480"/>
              <a:ext cx="292608" cy="292608"/>
            </a:xfrm>
            <a:prstGeom prst="roundRect">
              <a:avLst>
                <a:gd name="adj" fmla="val 50000"/>
              </a:avLst>
            </a:prstGeom>
            <a:solidFill>
              <a:schemeClr val="bg1">
                <a:lumMod val="85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880066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19091" decel="5000" fill="hold" nodeType="withEffect">
                                  <p:stCondLst>
                                    <p:cond delay="200"/>
                                  </p:stCondLst>
                                  <p:childTnLst>
                                    <p:animRot by="1020000">
                                      <p:cBhvr>
                                        <p:cTn id="6" dur="2200" fill="hold"/>
                                        <p:tgtEl>
                                          <p:spTgt spid="4"/>
                                        </p:tgtEl>
                                        <p:attrNameLst>
                                          <p:attrName>r</p:attrName>
                                        </p:attrNameLst>
                                      </p:cBhvr>
                                    </p:animRot>
                                  </p:childTnLst>
                                </p:cTn>
                              </p:par>
                              <p:par>
                                <p:cTn id="7" presetID="42" presetClass="path" presetSubtype="0" accel="28000" decel="35714" fill="hold" nodeType="withEffect">
                                  <p:stCondLst>
                                    <p:cond delay="0"/>
                                  </p:stCondLst>
                                  <p:childTnLst>
                                    <p:animMotion origin="layout" path="M -1.875E-6 -4.07407E-6 L 0.00026 -0.08379 " pathEditMode="relative" rAng="0" ptsTypes="AA">
                                      <p:cBhvr>
                                        <p:cTn id="8" dur="2800" fill="hold"/>
                                        <p:tgtEl>
                                          <p:spTgt spid="7"/>
                                        </p:tgtEl>
                                        <p:attrNameLst>
                                          <p:attrName>ppt_x</p:attrName>
                                          <p:attrName>ppt_y</p:attrName>
                                        </p:attrNameLst>
                                      </p:cBhvr>
                                      <p:rCtr x="13" y="-4190"/>
                                    </p:animMotion>
                                  </p:childTnLst>
                                </p:cTn>
                              </p:par>
                              <p:par>
                                <p:cTn id="9" presetID="42" presetClass="path" presetSubtype="0" accel="49811" decel="29057" fill="hold" nodeType="withEffect">
                                  <p:stCondLst>
                                    <p:cond delay="0"/>
                                  </p:stCondLst>
                                  <p:childTnLst>
                                    <p:animMotion origin="layout" path="M -2.5E-6 -2.59259E-6 L 0.00052 0.0838 " pathEditMode="relative" rAng="0" ptsTypes="AA">
                                      <p:cBhvr>
                                        <p:cTn id="10" dur="2650" fill="hold"/>
                                        <p:tgtEl>
                                          <p:spTgt spid="16"/>
                                        </p:tgtEl>
                                        <p:attrNameLst>
                                          <p:attrName>ppt_x</p:attrName>
                                          <p:attrName>ppt_y</p:attrName>
                                        </p:attrNameLst>
                                      </p:cBhvr>
                                      <p:rCtr x="26" y="4190"/>
                                    </p:animMotion>
                                  </p:childTnLst>
                                </p:cTn>
                              </p:par>
                              <p:par>
                                <p:cTn id="11" presetID="10" presetClass="exit" presetSubtype="0" fill="hold" grpId="0" nodeType="withEffect">
                                  <p:stCondLst>
                                    <p:cond delay="0"/>
                                  </p:stCondLst>
                                  <p:childTnLst>
                                    <p:animEffect transition="out" filter="fade">
                                      <p:cBhvr>
                                        <p:cTn id="12" dur="1600"/>
                                        <p:tgtEl>
                                          <p:spTgt spid="25"/>
                                        </p:tgtEl>
                                      </p:cBhvr>
                                    </p:animEffect>
                                    <p:set>
                                      <p:cBhvr>
                                        <p:cTn id="13" dur="1" fill="hold">
                                          <p:stCondLst>
                                            <p:cond delay="1599"/>
                                          </p:stCondLst>
                                        </p:cTn>
                                        <p:tgtEl>
                                          <p:spTgt spid="25"/>
                                        </p:tgtEl>
                                        <p:attrNameLst>
                                          <p:attrName>style.visibility</p:attrName>
                                        </p:attrNameLst>
                                      </p:cBhvr>
                                      <p:to>
                                        <p:strVal val="hidden"/>
                                      </p:to>
                                    </p:set>
                                  </p:childTnLst>
                                </p:cTn>
                              </p:par>
                              <p:par>
                                <p:cTn id="14" presetID="10" presetClass="entr" presetSubtype="0" fill="hold" grpId="0" nodeType="withEffect">
                                  <p:stCondLst>
                                    <p:cond delay="10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4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C604-25BC-778D-F285-F1E7B1B0E771}"/>
              </a:ext>
            </a:extLst>
          </p:cNvPr>
          <p:cNvSpPr>
            <a:spLocks noGrp="1"/>
          </p:cNvSpPr>
          <p:nvPr>
            <p:ph type="title"/>
          </p:nvPr>
        </p:nvSpPr>
        <p:spPr>
          <a:xfrm>
            <a:off x="750501" y="85065"/>
            <a:ext cx="10515600" cy="372139"/>
          </a:xfrm>
        </p:spPr>
        <p:txBody>
          <a:bodyPr>
            <a:normAutofit fontScale="90000"/>
          </a:bodyPr>
          <a:lstStyle/>
          <a:p>
            <a:pPr algn="ctr"/>
            <a:r>
              <a:rPr lang="en-US" sz="4000" b="1" dirty="0"/>
              <a:t>References</a:t>
            </a:r>
            <a:endParaRPr lang="en-US" b="1" dirty="0"/>
          </a:p>
        </p:txBody>
      </p:sp>
      <p:sp>
        <p:nvSpPr>
          <p:cNvPr id="3" name="Text Placeholder 2">
            <a:extLst>
              <a:ext uri="{FF2B5EF4-FFF2-40B4-BE49-F238E27FC236}">
                <a16:creationId xmlns:a16="http://schemas.microsoft.com/office/drawing/2014/main" id="{450EDD39-902A-8A42-0C35-0D6A5A8552E8}"/>
              </a:ext>
            </a:extLst>
          </p:cNvPr>
          <p:cNvSpPr>
            <a:spLocks noGrp="1"/>
          </p:cNvSpPr>
          <p:nvPr>
            <p:ph type="body" idx="1"/>
          </p:nvPr>
        </p:nvSpPr>
        <p:spPr>
          <a:xfrm>
            <a:off x="-209321" y="360102"/>
            <a:ext cx="12570245" cy="7116896"/>
          </a:xfrm>
        </p:spPr>
        <p:txBody>
          <a:bodyPr>
            <a:noAutofit/>
          </a:bodyPr>
          <a:lstStyle/>
          <a:p>
            <a:pPr marL="114300" indent="0">
              <a:buNone/>
            </a:pPr>
            <a:r>
              <a:rPr lang="en-US" sz="900" dirty="0">
                <a:latin typeface="Times New Roman" panose="02020603050405020304" pitchFamily="18" charset="0"/>
                <a:cs typeface="Times New Roman" panose="02020603050405020304" pitchFamily="18" charset="0"/>
              </a:rPr>
              <a:t>1. Bodenheimer T. High and rising health care costs. Part 1: seeking an explanation. Ann Intern Med. 2005;142(10):847-854. doi:10.7326/0003-4819-142-10-200505170-00010</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2. Shi L, </a:t>
            </a:r>
            <a:r>
              <a:rPr lang="en-US" sz="900" dirty="0" err="1">
                <a:latin typeface="Times New Roman" panose="02020603050405020304" pitchFamily="18" charset="0"/>
                <a:cs typeface="Times New Roman" panose="02020603050405020304" pitchFamily="18" charset="0"/>
              </a:rPr>
              <a:t>Macinko</a:t>
            </a:r>
            <a:r>
              <a:rPr lang="en-US" sz="900" dirty="0">
                <a:latin typeface="Times New Roman" panose="02020603050405020304" pitchFamily="18" charset="0"/>
                <a:cs typeface="Times New Roman" panose="02020603050405020304" pitchFamily="18" charset="0"/>
              </a:rPr>
              <a:t> J, Starfield B, Politzer R, Xu J. Primary care, race, and mortality in US states. Soc Sci Med. 2005;61(1):65-75. doi:10.1016/j.socscimed.2004.11.056</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3. </a:t>
            </a:r>
            <a:r>
              <a:rPr lang="en-US" sz="900" dirty="0" err="1">
                <a:latin typeface="Times New Roman" panose="02020603050405020304" pitchFamily="18" charset="0"/>
                <a:cs typeface="Times New Roman" panose="02020603050405020304" pitchFamily="18" charset="0"/>
              </a:rPr>
              <a:t>Bebinger</a:t>
            </a:r>
            <a:r>
              <a:rPr lang="en-US" sz="900" dirty="0">
                <a:latin typeface="Times New Roman" panose="02020603050405020304" pitchFamily="18" charset="0"/>
                <a:cs typeface="Times New Roman" panose="02020603050405020304" pitchFamily="18" charset="0"/>
              </a:rPr>
              <a:t> M. Close, sell, consolidate? Tough prognosis for some MA health care providers. WBUR. Published June 11, 2020. Accessed April 9, 2025. </a:t>
            </a:r>
            <a:r>
              <a:rPr lang="en-US" sz="900" dirty="0">
                <a:latin typeface="Times New Roman" panose="02020603050405020304" pitchFamily="18" charset="0"/>
                <a:cs typeface="Times New Roman" panose="02020603050405020304" pitchFamily="18" charset="0"/>
                <a:hlinkClick r:id="rId3"/>
              </a:rPr>
              <a:t>https://www.wbur.org/commonhealth/2020/06/11/mass-health-care-providers-close-coronavirus</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4. Kruse J. Income ratio and medical student specialty choice: the primary importance of the ratio of mean primary care physician income to mean consulting specialist income. Fam Med. 2013;45(4):281-283.</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5. Center for Health Information and Analysis. Massachusetts Primary Care Dashboard: 2023 Edition. Published August 2023. Accessed April 9, 2025. </a:t>
            </a:r>
            <a:r>
              <a:rPr lang="en-US" sz="900" dirty="0">
                <a:latin typeface="Times New Roman" panose="02020603050405020304" pitchFamily="18" charset="0"/>
                <a:cs typeface="Times New Roman" panose="02020603050405020304" pitchFamily="18" charset="0"/>
                <a:hlinkClick r:id="rId4"/>
              </a:rPr>
              <a:t>https://www.chiamass.gov/assets/docs/r/pubs/2023/MA-PC-Dashboard-2023.pdf</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6. Kato D, Ryu H, Matsumoto T, et al. Building primary care in Japan: literature review. J Gen Fam Med. 2019;20(5):170-179. doi:10.1002/jgf2.252</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7. Japan plans subscription model to promote primary care. Nikkei Asia. Published July 2, 2023. Accessed April 9, 2025. </a:t>
            </a:r>
            <a:r>
              <a:rPr lang="en-US" sz="900" dirty="0">
                <a:latin typeface="Times New Roman" panose="02020603050405020304" pitchFamily="18" charset="0"/>
                <a:cs typeface="Times New Roman" panose="02020603050405020304" pitchFamily="18" charset="0"/>
                <a:hlinkClick r:id="rId5"/>
              </a:rPr>
              <a:t>https://asia.nikkei.com/Business/Health-Care/Japan-plans-subscription-model-to-promote-primary-care</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8. More than 1 in 5 Canadians lack access to primary care. News-</a:t>
            </a:r>
            <a:r>
              <a:rPr lang="en-US" sz="900" dirty="0" err="1">
                <a:latin typeface="Times New Roman" panose="02020603050405020304" pitchFamily="18" charset="0"/>
                <a:cs typeface="Times New Roman" panose="02020603050405020304" pitchFamily="18" charset="0"/>
              </a:rPr>
              <a:t>Medical.net</a:t>
            </a:r>
            <a:r>
              <a:rPr lang="en-US" sz="900" dirty="0">
                <a:latin typeface="Times New Roman" panose="02020603050405020304" pitchFamily="18" charset="0"/>
                <a:cs typeface="Times New Roman" panose="02020603050405020304" pitchFamily="18" charset="0"/>
              </a:rPr>
              <a:t>. Published 5/21/24. Accessed 4/9/25. </a:t>
            </a:r>
            <a:r>
              <a:rPr lang="en-US" sz="900" dirty="0">
                <a:latin typeface="Times New Roman" panose="02020603050405020304" pitchFamily="18" charset="0"/>
                <a:cs typeface="Times New Roman" panose="02020603050405020304" pitchFamily="18" charset="0"/>
                <a:hlinkClick r:id="rId6"/>
              </a:rPr>
              <a:t>https://www.news-medical.net/news/20240521/More-than-1-in-5-Canadians-lack-access-to-primary-care-research-finds.aspx</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9. Lemire F. Leadership and accountability for family medicine. Can Fam Physician. 2018;64(6):480.</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10. Government of Canada highlights budget investments to strengthen public health care and support health workers. Health Canada. Published April 3, 2023. Accessed April 9, 2025. </a:t>
            </a:r>
            <a:r>
              <a:rPr lang="en-US" sz="900" dirty="0">
                <a:latin typeface="Times New Roman" panose="02020603050405020304" pitchFamily="18" charset="0"/>
                <a:cs typeface="Times New Roman" panose="02020603050405020304" pitchFamily="18" charset="0"/>
                <a:hlinkClick r:id="rId7"/>
              </a:rPr>
              <a:t>https://www.canada.ca/en/health-canada/news/2023/04/government-of-canada-highlights-budget-investments-to-strengthen-public-health-care-and-support-health-workers.html</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11. Longitudinal Family Physician (LFP) Payment Model. Govt of British Columbia. Accessed 4/925. </a:t>
            </a:r>
            <a:r>
              <a:rPr lang="en-US" sz="900" dirty="0">
                <a:latin typeface="Times New Roman" panose="02020603050405020304" pitchFamily="18" charset="0"/>
                <a:cs typeface="Times New Roman" panose="02020603050405020304" pitchFamily="18" charset="0"/>
                <a:hlinkClick r:id="rId8"/>
              </a:rPr>
              <a:t>https://www2.gov.bc.ca/gov/content/health/practitioner-professional-resources/msp/physicians/longitudinal-family-physician-lfp-payment-model</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12. Jaffe, D. H., Shmueli, A., Ben-Yehuda, A., Paltiel, O., Calderon, R., Cohen, A. D., Matz, E., Rosenblum, J. K., Wilf-Miron, R., &amp; Manor, O. (2012). Community healthcare in Israel: quality indicators 2007-2009. Israel journal of health policy research, 1(1), 3. </a:t>
            </a:r>
            <a:r>
              <a:rPr lang="en-US" sz="900" dirty="0">
                <a:latin typeface="Times New Roman" panose="02020603050405020304" pitchFamily="18" charset="0"/>
                <a:cs typeface="Times New Roman" panose="02020603050405020304" pitchFamily="18" charset="0"/>
                <a:hlinkClick r:id="rId9"/>
              </a:rPr>
              <a:t>https://doi.org/10.1186/2045-4015-1-3</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13. European Commission. State of Health in the EU: Germany Country Health Profile 2021. Published December 2021. Accessed April 9, 2025. </a:t>
            </a:r>
            <a:r>
              <a:rPr lang="en-US" sz="900" dirty="0">
                <a:latin typeface="Times New Roman" panose="02020603050405020304" pitchFamily="18" charset="0"/>
                <a:cs typeface="Times New Roman" panose="02020603050405020304" pitchFamily="18" charset="0"/>
                <a:hlinkClick r:id="rId10"/>
              </a:rPr>
              <a:t>https://health.ec.europa.eu/system/files/2021-12/2021_chp_de_english.pdf</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14. German healthcare in </a:t>
            </a:r>
            <a:r>
              <a:rPr lang="en-US" sz="900" dirty="0" err="1">
                <a:latin typeface="Times New Roman" panose="02020603050405020304" pitchFamily="18" charset="0"/>
                <a:cs typeface="Times New Roman" panose="02020603050405020304" pitchFamily="18" charset="0"/>
              </a:rPr>
              <a:t>postpandemic</a:t>
            </a:r>
            <a:r>
              <a:rPr lang="en-US" sz="900" dirty="0">
                <a:latin typeface="Times New Roman" panose="02020603050405020304" pitchFamily="18" charset="0"/>
                <a:cs typeface="Times New Roman" panose="02020603050405020304" pitchFamily="18" charset="0"/>
              </a:rPr>
              <a:t> era: Physician insights. McKinsey &amp; Company. Published 6/29/23. Accessed 4/9/25. </a:t>
            </a:r>
            <a:r>
              <a:rPr lang="en-US" sz="900" dirty="0">
                <a:latin typeface="Times New Roman" panose="02020603050405020304" pitchFamily="18" charset="0"/>
                <a:cs typeface="Times New Roman" panose="02020603050405020304" pitchFamily="18" charset="0"/>
                <a:hlinkClick r:id="rId11"/>
              </a:rPr>
              <a:t>https://www.mckinsey.com/industries/healthcare/our-insights/german-healthcare-in-the-postpandemic-era-physician-insights</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15. </a:t>
            </a:r>
            <a:r>
              <a:rPr lang="en-US" sz="900" dirty="0" err="1">
                <a:latin typeface="Times New Roman" panose="02020603050405020304" pitchFamily="18" charset="0"/>
                <a:cs typeface="Times New Roman" panose="02020603050405020304" pitchFamily="18" charset="0"/>
              </a:rPr>
              <a:t>Wangler</a:t>
            </a:r>
            <a:r>
              <a:rPr lang="en-US" sz="900" dirty="0">
                <a:latin typeface="Times New Roman" panose="02020603050405020304" pitchFamily="18" charset="0"/>
                <a:cs typeface="Times New Roman" panose="02020603050405020304" pitchFamily="18" charset="0"/>
              </a:rPr>
              <a:t> J, Jansky M. How can primary care be secured in the long term? A qualitative study from the perspective of general practitioners in Germany. </a:t>
            </a:r>
            <a:r>
              <a:rPr lang="en-US" sz="900" dirty="0" err="1">
                <a:latin typeface="Times New Roman" panose="02020603050405020304" pitchFamily="18" charset="0"/>
                <a:cs typeface="Times New Roman" panose="02020603050405020304" pitchFamily="18" charset="0"/>
              </a:rPr>
              <a:t>Eur</a:t>
            </a:r>
            <a:r>
              <a:rPr lang="en-US" sz="900" dirty="0">
                <a:latin typeface="Times New Roman" panose="02020603050405020304" pitchFamily="18" charset="0"/>
                <a:cs typeface="Times New Roman" panose="02020603050405020304" pitchFamily="18" charset="0"/>
              </a:rPr>
              <a:t> J Gen </a:t>
            </a:r>
            <a:r>
              <a:rPr lang="en-US" sz="900" dirty="0" err="1">
                <a:latin typeface="Times New Roman" panose="02020603050405020304" pitchFamily="18" charset="0"/>
                <a:cs typeface="Times New Roman" panose="02020603050405020304" pitchFamily="18" charset="0"/>
              </a:rPr>
              <a:t>Pract</a:t>
            </a:r>
            <a:r>
              <a:rPr lang="en-US" sz="900" dirty="0">
                <a:latin typeface="Times New Roman" panose="02020603050405020304" pitchFamily="18" charset="0"/>
                <a:cs typeface="Times New Roman" panose="02020603050405020304" pitchFamily="18" charset="0"/>
              </a:rPr>
              <a:t>. 2023;29(1):2223928. doi:10.1080/13814788.2023.2223928</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16. National Health Service. Primary care patient safety strategy. NHS England. Published February 10, 2021. https://www.england.nhs.uk/long-read/primary-care-patient-safety-strategy/. Accessed April 9, 2025.</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17. National Health Service. NHS long-term workforce plan. NHS England. Published June 30, 2023. https://www.england.nhs.uk/long-read/nhs-long-term-workforce-plan-2/. Accessed April 9, 2025.</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18. </a:t>
            </a:r>
            <a:r>
              <a:rPr lang="en-US" sz="900" dirty="0" err="1">
                <a:latin typeface="Times New Roman" panose="02020603050405020304" pitchFamily="18" charset="0"/>
                <a:cs typeface="Times New Roman" panose="02020603050405020304" pitchFamily="18" charset="0"/>
              </a:rPr>
              <a:t>Puthucheary</a:t>
            </a:r>
            <a:r>
              <a:rPr lang="en-US" sz="900" dirty="0">
                <a:latin typeface="Times New Roman" panose="02020603050405020304" pitchFamily="18" charset="0"/>
                <a:cs typeface="Times New Roman" panose="02020603050405020304" pitchFamily="18" charset="0"/>
              </a:rPr>
              <a:t> J. Capitation funding model will not compromise medical treatment: Janil </a:t>
            </a:r>
            <a:r>
              <a:rPr lang="en-US" sz="900" dirty="0" err="1">
                <a:latin typeface="Times New Roman" panose="02020603050405020304" pitchFamily="18" charset="0"/>
                <a:cs typeface="Times New Roman" panose="02020603050405020304" pitchFamily="18" charset="0"/>
              </a:rPr>
              <a:t>Puthucheary</a:t>
            </a:r>
            <a:r>
              <a:rPr lang="en-US" sz="900" dirty="0">
                <a:latin typeface="Times New Roman" panose="02020603050405020304" pitchFamily="18" charset="0"/>
                <a:cs typeface="Times New Roman" panose="02020603050405020304" pitchFamily="18" charset="0"/>
              </a:rPr>
              <a:t>. The Straits Times. Published March 5, 2023. https://www.straitstimes.com/singapore/capitation-funding-model-will-not-compromise-medical-treatment-janil-puthucheary. Accessed April 9, 2025.</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19. </a:t>
            </a:r>
            <a:r>
              <a:rPr lang="en-US" sz="900" dirty="0" err="1">
                <a:latin typeface="Times New Roman" panose="02020603050405020304" pitchFamily="18" charset="0"/>
                <a:cs typeface="Times New Roman" panose="02020603050405020304" pitchFamily="18" charset="0"/>
              </a:rPr>
              <a:t>Synapxe</a:t>
            </a:r>
            <a:r>
              <a:rPr lang="en-US" sz="900" dirty="0">
                <a:latin typeface="Times New Roman" panose="02020603050405020304" pitchFamily="18" charset="0"/>
                <a:cs typeface="Times New Roman" panose="02020603050405020304" pitchFamily="18" charset="0"/>
              </a:rPr>
              <a:t>. National Electronic Health Record (NEHR). </a:t>
            </a:r>
            <a:r>
              <a:rPr lang="en-US" sz="900" dirty="0" err="1">
                <a:latin typeface="Times New Roman" panose="02020603050405020304" pitchFamily="18" charset="0"/>
                <a:cs typeface="Times New Roman" panose="02020603050405020304" pitchFamily="18" charset="0"/>
              </a:rPr>
              <a:t>Synapxe</a:t>
            </a:r>
            <a:r>
              <a:rPr lang="en-US" sz="900" dirty="0">
                <a:latin typeface="Times New Roman" panose="02020603050405020304" pitchFamily="18" charset="0"/>
                <a:cs typeface="Times New Roman" panose="02020603050405020304" pitchFamily="18" charset="0"/>
              </a:rPr>
              <a:t>. https://www.synapxe.sg/healthtech/national-programmes/national-electronic-health-record-nehr. Accessed April 9, 2025.</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20. Ministry of Health and Welfare. [Subject of the document in Korean]. Ministry of Health and Welfare. Published March 7, 2025. https://www.mohw.go.kr/board.es?mid=a20401000000&amp;bid=0032&amp;list_no=1480151&amp;act=view. Accessed 4/9/25.</a:t>
            </a:r>
            <a:br>
              <a:rPr lang="en-US" sz="900" dirty="0">
                <a:latin typeface="Times New Roman" panose="02020603050405020304" pitchFamily="18" charset="0"/>
                <a:cs typeface="Times New Roman" panose="02020603050405020304" pitchFamily="18" charset="0"/>
              </a:rPr>
            </a:br>
            <a:r>
              <a:rPr lang="en-US" sz="900" dirty="0">
                <a:latin typeface="Times New Roman" panose="02020603050405020304" pitchFamily="18" charset="0"/>
                <a:cs typeface="Times New Roman" panose="02020603050405020304" pitchFamily="18" charset="0"/>
              </a:rPr>
              <a:t>21. Healthcare IT News. Multi-million dollar smart hospital emergency system projects in South Korea and more: Briefs. Healthcare IT News. Published April 5, 2025. https://www.healthcareitnews.com/news/asia/multi-million-dollar-smart-hospital-emergency-system-projects-south-korea-and-more-briefs. Accessed April 9, 2025.</a:t>
            </a:r>
            <a:br>
              <a:rPr lang="en-US" sz="900" dirty="0">
                <a:latin typeface="Times New Roman" panose="02020603050405020304" pitchFamily="18" charset="0"/>
                <a:cs typeface="Times New Roman" panose="02020603050405020304" pitchFamily="18" charset="0"/>
              </a:rPr>
            </a:br>
            <a:r>
              <a:rPr lang="en-US" sz="900" dirty="0"/>
              <a:t>22. Primary Care Collaborative. State Primary Care Investment Legislation Map. Published April 9, 2025. https://www.pcpcc.org/primary-care-investment/legislation/map. Accessed April 9, 2025.</a:t>
            </a:r>
            <a:br>
              <a:rPr lang="en-US" sz="900" dirty="0"/>
            </a:br>
            <a:r>
              <a:rPr lang="en-US" sz="900" dirty="0"/>
              <a:t>23. Primary Care Collaborative. State Initiatives Map: Rhode Island. Published April 9, 2025. https://thepcc.org/policy/state-investment-hub/state-initiative-map/?_sft_associtated_state=rhode-island. Accessed April 9, 2025. </a:t>
            </a:r>
            <a:br>
              <a:rPr lang="en-US" sz="900" dirty="0"/>
            </a:br>
            <a:r>
              <a:rPr lang="en-US" sz="900" dirty="0"/>
              <a:t>24. Primary Care Collaborative. State Initiatives Map: Colorado. Published April 9, 2025. https://thepcc.org/policy/state-investment-hub/state-initiative-map/?_sft_associtated_state=colorado. Accessed April 9, 2025.</a:t>
            </a:r>
            <a:br>
              <a:rPr lang="en-US" sz="900" dirty="0"/>
            </a:br>
            <a:r>
              <a:rPr lang="en-US" sz="900" dirty="0"/>
              <a:t>25. Primary Care Collaborative. State Initiatives Map: Delaware. Published April 9, 2025. https://thepcc.org/policy/state-investment-hub/state-initiative-map/?_sft_associtated_state=deleware. Accessed April 9, 2025.</a:t>
            </a:r>
            <a:br>
              <a:rPr lang="en-US" sz="900" dirty="0"/>
            </a:br>
            <a:r>
              <a:rPr lang="en-US" sz="900" dirty="0"/>
              <a:t>26. Primary Care Collaborative. State Initiatives Map: California. Published April 9, 2025. https://thepcc.org/policy/state-investment-hub/state-initiative-map/?_sft_associtated_state=california. Accessed April 9, 2025.</a:t>
            </a:r>
            <a:br>
              <a:rPr lang="en-US" sz="900" dirty="0"/>
            </a:br>
            <a:r>
              <a:rPr lang="en-US" sz="900" dirty="0"/>
              <a:t>27. Primary Care Collaborative. State Initiatives Map: Maryland. Published April 9, 2025. https://thepcc.org/policy/state-investment-hub/state-initiative-map/?_sft_associtated_state=maryland. Accessed April 9, 2025.</a:t>
            </a:r>
            <a:br>
              <a:rPr lang="en-US" sz="900" dirty="0"/>
            </a:br>
            <a:r>
              <a:rPr lang="en-US" sz="900" dirty="0"/>
              <a:t>28. Primary Care Collaborative. State Initiatives Map: Oregon. Published April 9, 2025. https://thepcc.org/policy/state-investment-hub/state-initiative-map/?_sft_associtated_state=oregon. Accessed April 9, 2025.</a:t>
            </a:r>
            <a:br>
              <a:rPr lang="en-US" sz="900" dirty="0"/>
            </a:br>
            <a:r>
              <a:rPr lang="en-US" sz="900" dirty="0"/>
              <a:t>29. Executive Office of Health and Human Services. MassHealth Section 1115 Demonstration Amendment Request. Published May 3, 2024. Accessed April 9, 2025. </a:t>
            </a:r>
            <a:br>
              <a:rPr lang="en-US" sz="900" dirty="0"/>
            </a:br>
            <a:r>
              <a:rPr lang="en-US" sz="900" dirty="0"/>
              <a:t>30. Etz RS, Dickinson LM, McDaniel R, et al. A new comprehensive measure of high-value aspects of primary care. Ann Fam Med. 2019;17(3):221-230. doi:10.1370/afm.2393.</a:t>
            </a:r>
            <a:br>
              <a:rPr lang="en-US" sz="900" dirty="0"/>
            </a:br>
            <a:r>
              <a:rPr lang="en-US" sz="900" dirty="0"/>
              <a:t>31. Ronis SD, </a:t>
            </a:r>
            <a:r>
              <a:rPr lang="en-US" sz="900" dirty="0" err="1"/>
              <a:t>Westphaln</a:t>
            </a:r>
            <a:r>
              <a:rPr lang="en-US" sz="900" dirty="0"/>
              <a:t> KK, Kleinman LC, </a:t>
            </a:r>
            <a:r>
              <a:rPr lang="en-US" sz="900" dirty="0" err="1"/>
              <a:t>Zyzanski</a:t>
            </a:r>
            <a:r>
              <a:rPr lang="en-US" sz="900" dirty="0"/>
              <a:t> SJ, Stange KC. Performance of the Person Centered Primary Care Measure in Pediatric Continuity Clinic. </a:t>
            </a:r>
            <a:r>
              <a:rPr lang="en-US" sz="900" dirty="0" err="1"/>
              <a:t>Acad</a:t>
            </a:r>
            <a:r>
              <a:rPr lang="en-US" sz="900" dirty="0"/>
              <a:t> </a:t>
            </a:r>
            <a:r>
              <a:rPr lang="en-US" sz="900" dirty="0" err="1"/>
              <a:t>Pediatr</a:t>
            </a:r>
            <a:r>
              <a:rPr lang="en-US" sz="900" dirty="0"/>
              <a:t>. 2021;21(6):1077-1083. doi:10.1016/j.acap.2020.12.006</a:t>
            </a:r>
            <a:br>
              <a:rPr lang="en-US" sz="900" dirty="0"/>
            </a:br>
            <a:r>
              <a:rPr lang="en-US" sz="900" dirty="0"/>
              <a:t>32. </a:t>
            </a:r>
            <a:r>
              <a:rPr lang="en-US" sz="900" dirty="0" err="1"/>
              <a:t>Iezzoni</a:t>
            </a:r>
            <a:r>
              <a:rPr lang="en-US" sz="900" dirty="0"/>
              <a:t> LI. Risk Adjustment for Measuring Health Care Outcomes. Vol 2. Chicago, IL: Health Administration Press; 1997.</a:t>
            </a:r>
            <a:br>
              <a:rPr lang="en-US" sz="900" dirty="0"/>
            </a:br>
            <a:r>
              <a:rPr lang="en-US" sz="900" dirty="0"/>
              <a:t>33. LaPointe J. Hospital upcoding behind increase in inpatient spending in MA. Recycle Intelligence. Published 2019. https://revcycleintelligence.com/news/hospital-upcoding-behind-increase-in-inpatient-spending-in-ma. Accessed 4/9/25.</a:t>
            </a:r>
            <a:br>
              <a:rPr lang="en-US" sz="900" dirty="0"/>
            </a:br>
            <a:r>
              <a:rPr lang="en-US" sz="900" dirty="0"/>
              <a:t>34. Ash AS, Mick EO, Ellis RP, Kiefe CI, Allison JJ, Clark MA. Social determinants of health in managed care payment formulas. JAMA Intern Med. 2017;177(10):1424-1430.</a:t>
            </a:r>
            <a:br>
              <a:rPr lang="en-US" sz="900" dirty="0"/>
            </a:br>
            <a:r>
              <a:rPr lang="en-US" sz="900" dirty="0"/>
              <a:t>35. Huffstetler AN, Phillips RL Jr. Payment structures that support social care integration with clinical care: social deprivation indices and novel payment models. Am J Prev Med. 2019;57(6):S82-S88.</a:t>
            </a:r>
            <a:br>
              <a:rPr lang="en-US" sz="900" dirty="0"/>
            </a:br>
            <a:r>
              <a:rPr lang="en-US" sz="900" dirty="0"/>
              <a:t>36. Kwan BM, Nease DE. The state of the evidence for integrated behavioral health in primary care. In: Integrated Behavioral Health in Primary Care. Springer; 2013:65-98.</a:t>
            </a:r>
            <a:br>
              <a:rPr lang="en-US" sz="900" dirty="0"/>
            </a:br>
            <a:r>
              <a:rPr lang="en-US" sz="900" dirty="0"/>
              <a:t>37. Wittwer SD. The patient experience with the mental health system. J Manag Care Pharm. 2006;12(2 Suppl A):S21-S23.</a:t>
            </a:r>
            <a:br>
              <a:rPr lang="en-US" sz="900" dirty="0"/>
            </a:br>
            <a:r>
              <a:rPr lang="en-US" sz="900" dirty="0"/>
              <a:t>38. Dietrich AJ, Oxman TE, Williams JW, et al. Re-engineering systems for the treatment of depression in primary care: cluster </a:t>
            </a:r>
            <a:r>
              <a:rPr lang="en-US" sz="900" dirty="0" err="1"/>
              <a:t>randomised</a:t>
            </a:r>
            <a:r>
              <a:rPr lang="en-US" sz="900" dirty="0"/>
              <a:t> controlled trial. BMJ. 2004;329(7466):602.</a:t>
            </a:r>
            <a:br>
              <a:rPr lang="en-US" sz="900" dirty="0"/>
            </a:br>
            <a:r>
              <a:rPr lang="en-US" sz="900" dirty="0"/>
              <a:t>39. Dea RA. The integration of primary care and behavioral healthcare in Northern California Kaiser-Permanente. </a:t>
            </a:r>
            <a:r>
              <a:rPr lang="en-US" sz="900" dirty="0" err="1"/>
              <a:t>Psychiatr</a:t>
            </a:r>
            <a:r>
              <a:rPr lang="en-US" sz="900" dirty="0"/>
              <a:t> Q. 2000;71(1):17-29.</a:t>
            </a:r>
            <a:br>
              <a:rPr lang="en-US" sz="900" dirty="0"/>
            </a:br>
            <a:r>
              <a:rPr lang="en-US" sz="900" dirty="0"/>
              <a:t>40. McNellis RJ, </a:t>
            </a:r>
            <a:r>
              <a:rPr lang="en-US" sz="900" dirty="0" err="1"/>
              <a:t>Genevro</a:t>
            </a:r>
            <a:r>
              <a:rPr lang="en-US" sz="900" dirty="0"/>
              <a:t> JL, Meyers DS. Lessons learned from the study of primary care transformation. Ann Fam Med. 2013;11(Suppl 1):S1-S5.</a:t>
            </a:r>
            <a:br>
              <a:rPr lang="en-US" sz="900" dirty="0"/>
            </a:br>
            <a:r>
              <a:rPr lang="en-US" sz="900" dirty="0"/>
              <a:t>41. </a:t>
            </a:r>
            <a:r>
              <a:rPr lang="en-US" sz="900" dirty="0" err="1"/>
              <a:t>Adashi</a:t>
            </a:r>
            <a:r>
              <a:rPr lang="en-US" sz="900" dirty="0"/>
              <a:t> EY, Geiger HJ, Fine MD. Health care reform and primary care—the growing importance of the community health center. N Engl J Med. 2010;362(22):2047-2050.</a:t>
            </a:r>
            <a:br>
              <a:rPr lang="en-US" sz="900" dirty="0"/>
            </a:br>
            <a:r>
              <a:rPr lang="en-US" sz="900" dirty="0"/>
              <a:t>42. Song Z, Rose S, Safran DG, Landon BE, Day MP, </a:t>
            </a:r>
            <a:r>
              <a:rPr lang="en-US" sz="900" dirty="0" err="1"/>
              <a:t>Chernew</a:t>
            </a:r>
            <a:r>
              <a:rPr lang="en-US" sz="900" dirty="0"/>
              <a:t> ME. Changes in health care spending and quality 4 years into global payment. N Engl J Med. 2014;371(18):1723-1731.</a:t>
            </a:r>
            <a:br>
              <a:rPr lang="en-US" sz="900" dirty="0"/>
            </a:br>
            <a:r>
              <a:rPr lang="en-US" sz="900" dirty="0"/>
              <a:t>43. PwC Health Research Institute. ROI for primary care: Building the dream team. Published 2016. https://www.pwc.com/healthresearchinstitute. Accessed April 9, 2025.</a:t>
            </a:r>
            <a:br>
              <a:rPr lang="en-US" sz="900" dirty="0"/>
            </a:br>
            <a:r>
              <a:rPr lang="en-US" sz="900" dirty="0"/>
              <a:t>44. Patient Centered Primary Care Collaborative. 2017 Annual Report. Robert Graham Center, funded by Millbank. Published 2017. Accessed April 9, 2025.</a:t>
            </a:r>
            <a:br>
              <a:rPr lang="en-US" sz="900" dirty="0"/>
            </a:br>
            <a:r>
              <a:rPr lang="en-US" sz="900" dirty="0"/>
              <a:t>45. Yanagihara D, Hwang A. Investing in primary care: Why it matters for California's with commercial coverage. Published 2022. Accessed April 9, 2025.</a:t>
            </a:r>
            <a:br>
              <a:rPr lang="en-US" sz="900" dirty="0"/>
            </a:br>
            <a:r>
              <a:rPr lang="en-US" sz="900" dirty="0"/>
              <a:t>46. Center for Health Information and Analysis (CHIA). Primary care and behavioral health care (PCBH) expenditures. Published 2021. Accessed April 9, 2025.</a:t>
            </a:r>
            <a:br>
              <a:rPr lang="en-US" sz="900" dirty="0"/>
            </a:br>
            <a:r>
              <a:rPr lang="en-US" sz="900" dirty="0"/>
              <a:t>47. Tufts Medicine. Internal analysis of primary care spend, 2024. Accessed April 9, 2025.</a:t>
            </a:r>
          </a:p>
          <a:p>
            <a:pPr marL="114300" indent="0">
              <a:buNone/>
            </a:pPr>
            <a:endParaRPr lang="en-US" sz="900" dirty="0"/>
          </a:p>
          <a:p>
            <a:pPr marL="114300" indent="0">
              <a:buNone/>
            </a:pPr>
            <a:endParaRPr lang="en-US" sz="900" dirty="0">
              <a:latin typeface="Times New Roman" panose="02020603050405020304" pitchFamily="18" charset="0"/>
              <a:cs typeface="Times New Roman" panose="02020603050405020304" pitchFamily="18" charset="0"/>
            </a:endParaRPr>
          </a:p>
          <a:p>
            <a:pPr marL="114300" indent="0">
              <a:buNone/>
            </a:pPr>
            <a:endParaRPr lang="en-US" sz="900" dirty="0">
              <a:latin typeface="Times New Roman" panose="02020603050405020304" pitchFamily="18" charset="0"/>
              <a:cs typeface="Times New Roman" panose="02020603050405020304" pitchFamily="18" charset="0"/>
            </a:endParaRPr>
          </a:p>
          <a:p>
            <a:pPr marL="114300" indent="0">
              <a:buNone/>
            </a:pPr>
            <a:endParaRPr lang="en-US"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956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0" y="295564"/>
            <a:ext cx="5894024" cy="1544253"/>
          </a:xfrm>
          <a:prstGeom prst="rect">
            <a:avLst/>
          </a:prstGeom>
          <a:noFill/>
          <a:ln>
            <a:noFill/>
          </a:ln>
        </p:spPr>
        <p:txBody>
          <a:bodyPr spcFirstLastPara="1" wrap="square" lIns="91425" tIns="45700" rIns="91425" bIns="45700" anchor="ctr" anchorCtr="0">
            <a:noAutofit/>
          </a:bodyPr>
          <a:lstStyle/>
          <a:p>
            <a:pPr marL="228600" indent="-228600" algn="ctr">
              <a:lnSpc>
                <a:spcPct val="100000"/>
              </a:lnSpc>
              <a:buSzPct val="64000"/>
            </a:pPr>
            <a:br>
              <a:rPr lang="en-US" sz="4800" b="1" dirty="0"/>
            </a:br>
            <a:br>
              <a:rPr lang="en-US" sz="4800" b="1" dirty="0"/>
            </a:br>
            <a:br>
              <a:rPr lang="en-US" sz="4800" b="1" dirty="0"/>
            </a:br>
            <a:r>
              <a:rPr lang="en-US" sz="4800" b="1" dirty="0"/>
              <a:t>Primary Care For You </a:t>
            </a:r>
            <a:br>
              <a:rPr lang="en-US" sz="4800" b="1" dirty="0"/>
            </a:br>
            <a:r>
              <a:rPr lang="en-US" sz="4800" b="1" dirty="0"/>
              <a:t>PC4YOU.org</a:t>
            </a:r>
            <a:br>
              <a:rPr lang="en-US" sz="4800" b="1" dirty="0"/>
            </a:br>
            <a:br>
              <a:rPr lang="en-US" sz="2400" b="1" dirty="0"/>
            </a:br>
            <a:br>
              <a:rPr lang="en-US" sz="3600" b="1" dirty="0"/>
            </a:br>
            <a:r>
              <a:rPr lang="en-US" sz="6000" b="1" dirty="0"/>
              <a:t>Questions?</a:t>
            </a:r>
            <a:endParaRPr lang="en-US" dirty="0"/>
          </a:p>
        </p:txBody>
      </p:sp>
      <p:sp>
        <p:nvSpPr>
          <p:cNvPr id="4" name="Text Placeholder 2"/>
          <p:cNvSpPr txBox="1"/>
          <p:nvPr/>
        </p:nvSpPr>
        <p:spPr>
          <a:xfrm>
            <a:off x="266108" y="4285562"/>
            <a:ext cx="6218570" cy="1970811"/>
          </a:xfrm>
          <a:prstGeom prst="rect">
            <a:avLst/>
          </a:prstGeom>
          <a:noFill/>
          <a:ln>
            <a:noFill/>
          </a:ln>
        </p:spPr>
        <p:txBody>
          <a:bodyPr spcFirstLastPara="1" wrap="square" lIns="91425" tIns="45700" rIns="91425" bIns="45700" anchor="t" anchorCtr="0">
            <a:normAutofit fontScale="950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panose="020B0604020202090204"/>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panose="020B0604020202090204"/>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panose="020B0604020202090204"/>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panose="020B0604020202090204"/>
              <a:buChar char="•"/>
              <a:defRPr sz="1800" b="0" i="0" u="none" strike="noStrike" cap="none">
                <a:solidFill>
                  <a:schemeClr val="dk1"/>
                </a:solidFill>
                <a:latin typeface="Calibri"/>
                <a:ea typeface="Calibri"/>
                <a:cs typeface="Calibri"/>
                <a:sym typeface="Calibri"/>
              </a:defRPr>
            </a:lvl9pPr>
          </a:lstStyle>
          <a:p>
            <a:pPr marL="114300" indent="0" algn="l">
              <a:buNone/>
            </a:pPr>
            <a:r>
              <a:rPr lang="en-US" sz="3200" b="1" dirty="0"/>
              <a:t>Wayne Altman, MD</a:t>
            </a:r>
            <a:br>
              <a:rPr lang="en-US" sz="3200" b="1" dirty="0"/>
            </a:br>
            <a:r>
              <a:rPr lang="en-US" sz="3200" b="1" dirty="0">
                <a:solidFill>
                  <a:srgbClr val="0070C0"/>
                </a:solidFill>
                <a:hlinkClick r:id="rId3"/>
              </a:rPr>
              <a:t>wayne.altman9@gmail.com</a:t>
            </a:r>
            <a:endParaRPr lang="en-US" sz="3200" b="1" dirty="0">
              <a:solidFill>
                <a:srgbClr val="0070C0"/>
              </a:solidFill>
            </a:endParaRPr>
          </a:p>
          <a:p>
            <a:pPr marL="114300" indent="0" algn="l">
              <a:buNone/>
            </a:pPr>
            <a:r>
              <a:rPr lang="en-US" sz="3200" b="1" dirty="0"/>
              <a:t>Kevin Grumbach, MD</a:t>
            </a:r>
            <a:br>
              <a:rPr lang="en-US" sz="3200" b="1" dirty="0">
                <a:solidFill>
                  <a:srgbClr val="0070C0"/>
                </a:solidFill>
              </a:rPr>
            </a:br>
            <a:r>
              <a:rPr lang="en-US" sz="3200" b="1" u="sng" dirty="0">
                <a:solidFill>
                  <a:srgbClr val="0070C0"/>
                </a:solidFill>
              </a:rPr>
              <a:t>Kevin.Grumbach@ucsf.edu</a:t>
            </a:r>
          </a:p>
        </p:txBody>
      </p:sp>
      <p:pic>
        <p:nvPicPr>
          <p:cNvPr id="2" name="Picture 1">
            <a:extLst>
              <a:ext uri="{FF2B5EF4-FFF2-40B4-BE49-F238E27FC236}">
                <a16:creationId xmlns:a16="http://schemas.microsoft.com/office/drawing/2014/main" id="{41AE04AD-D038-758E-C835-7F6FC6CBD2D6}"/>
              </a:ext>
            </a:extLst>
          </p:cNvPr>
          <p:cNvPicPr>
            <a:picLocks noChangeAspect="1"/>
          </p:cNvPicPr>
          <p:nvPr/>
        </p:nvPicPr>
        <p:blipFill>
          <a:blip r:embed="rId4"/>
          <a:stretch>
            <a:fillRect/>
          </a:stretch>
        </p:blipFill>
        <p:spPr>
          <a:xfrm>
            <a:off x="6361790" y="722813"/>
            <a:ext cx="5564102" cy="5050026"/>
          </a:xfrm>
          <a:prstGeom prst="rect">
            <a:avLst/>
          </a:prstGeom>
        </p:spPr>
      </p:pic>
    </p:spTree>
    <p:extLst>
      <p:ext uri="{BB962C8B-B14F-4D97-AF65-F5344CB8AC3E}">
        <p14:creationId xmlns:p14="http://schemas.microsoft.com/office/powerpoint/2010/main" val="411525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B08D0-1C74-5646-21D0-F02D4579BF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B058BF-5FDC-920E-CED0-FD2C190E0C43}"/>
              </a:ext>
            </a:extLst>
          </p:cNvPr>
          <p:cNvSpPr>
            <a:spLocks noGrp="1"/>
          </p:cNvSpPr>
          <p:nvPr>
            <p:ph type="title"/>
          </p:nvPr>
        </p:nvSpPr>
        <p:spPr>
          <a:xfrm>
            <a:off x="838200" y="66178"/>
            <a:ext cx="10205852" cy="1325563"/>
          </a:xfrm>
        </p:spPr>
        <p:txBody>
          <a:bodyPr>
            <a:noAutofit/>
          </a:bodyPr>
          <a:lstStyle/>
          <a:p>
            <a:r>
              <a:rPr lang="en-US" sz="2400" b="1" dirty="0">
                <a:solidFill>
                  <a:schemeClr val="bg1"/>
                </a:solidFill>
                <a:latin typeface="Franklin Gothic Demi Cond" panose="020B0603020102020204" pitchFamily="34" charset="0"/>
              </a:rPr>
              <a:t>The challenge: In Massachusetts, the growth in health care costs far exceeds increases in income or general inflation, resulting in less affordable and accessible care. </a:t>
            </a:r>
          </a:p>
        </p:txBody>
      </p:sp>
      <p:sp>
        <p:nvSpPr>
          <p:cNvPr id="4" name="Text Placeholder 3">
            <a:extLst>
              <a:ext uri="{FF2B5EF4-FFF2-40B4-BE49-F238E27FC236}">
                <a16:creationId xmlns:a16="http://schemas.microsoft.com/office/drawing/2014/main" id="{4E0DA09F-4570-5BDA-F0C7-C3B4029E69BD}"/>
              </a:ext>
            </a:extLst>
          </p:cNvPr>
          <p:cNvSpPr>
            <a:spLocks noGrp="1"/>
          </p:cNvSpPr>
          <p:nvPr>
            <p:ph type="body" sz="quarter" idx="14"/>
          </p:nvPr>
        </p:nvSpPr>
        <p:spPr>
          <a:xfrm>
            <a:off x="386298" y="1194697"/>
            <a:ext cx="11337000" cy="310850"/>
          </a:xfrm>
        </p:spPr>
        <p:txBody>
          <a:bodyPr/>
          <a:lstStyle/>
          <a:p>
            <a:r>
              <a:rPr lang="en-US" dirty="0"/>
              <a:t>Cumulative growth since 2010 of various health care and economic indicators in Massachusetts</a:t>
            </a:r>
          </a:p>
        </p:txBody>
      </p:sp>
      <p:pic>
        <p:nvPicPr>
          <p:cNvPr id="14" name="Picture 13" descr="The chart shows the percentage increase from 2010 to 2023 in various key quantities in Massachusetts: health insurance premiums, gross domestic product, household income and the core inflation rate.  Premiums have grown much faster.">
            <a:extLst>
              <a:ext uri="{FF2B5EF4-FFF2-40B4-BE49-F238E27FC236}">
                <a16:creationId xmlns:a16="http://schemas.microsoft.com/office/drawing/2014/main" id="{63E85C70-0985-F769-0177-1F69466B2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53" y="1612424"/>
            <a:ext cx="10071104" cy="5045069"/>
          </a:xfrm>
          <a:prstGeom prst="rect">
            <a:avLst/>
          </a:prstGeom>
        </p:spPr>
      </p:pic>
      <p:sp>
        <p:nvSpPr>
          <p:cNvPr id="9" name="Text Placeholder 22">
            <a:extLst>
              <a:ext uri="{FF2B5EF4-FFF2-40B4-BE49-F238E27FC236}">
                <a16:creationId xmlns:a16="http://schemas.microsoft.com/office/drawing/2014/main" id="{F59BB7BA-984D-CCEA-9330-568016FC1277}"/>
              </a:ext>
            </a:extLst>
          </p:cNvPr>
          <p:cNvSpPr>
            <a:spLocks noGrp="1"/>
          </p:cNvSpPr>
          <p:nvPr>
            <p:ph type="body" sz="quarter" idx="13"/>
          </p:nvPr>
        </p:nvSpPr>
        <p:spPr>
          <a:xfrm>
            <a:off x="458724" y="6512810"/>
            <a:ext cx="10841335" cy="365126"/>
          </a:xfrm>
        </p:spPr>
        <p:txBody>
          <a:bodyPr/>
          <a:lstStyle/>
          <a:p>
            <a:r>
              <a:rPr lang="en-US" dirty="0"/>
              <a:t>Sources: Agency for Healthcare Research and Quality, Medical Expenditure Panel Survey, American Community Survey, and Bureau of Labor Statistics</a:t>
            </a:r>
          </a:p>
        </p:txBody>
      </p:sp>
      <p:sp>
        <p:nvSpPr>
          <p:cNvPr id="3" name="Slide Number Placeholder 2">
            <a:extLst>
              <a:ext uri="{FF2B5EF4-FFF2-40B4-BE49-F238E27FC236}">
                <a16:creationId xmlns:a16="http://schemas.microsoft.com/office/drawing/2014/main" id="{1B0B0B45-2C9D-CE69-061C-0B602CAA8B23}"/>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45ABE-12D6-4644-9C39-CE3E6BA3FBDF}" type="slidenum">
              <a:rPr kumimoji="0" lang="en-US" sz="10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543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455228" y="478810"/>
            <a:ext cx="7796842" cy="1690688"/>
          </a:xfrm>
          <a:prstGeom prst="rect">
            <a:avLst/>
          </a:prstGeom>
          <a:noFill/>
          <a:ln>
            <a:noFill/>
          </a:ln>
        </p:spPr>
        <p:txBody>
          <a:bodyPr spcFirstLastPara="1" wrap="square" lIns="91425" tIns="45700" rIns="91425" bIns="45700" anchor="ctr" anchorCtr="0">
            <a:normAutofit fontScale="90000"/>
          </a:bodyPr>
          <a:lstStyle/>
          <a:p>
            <a:pPr lvl="0" algn="ctr">
              <a:buSzPts val="4000"/>
            </a:pPr>
            <a:r>
              <a:rPr lang="en-US" sz="6600" i="1" dirty="0"/>
              <a:t>The Burning Platform(s)</a:t>
            </a:r>
            <a:endParaRPr sz="6600" i="1" dirty="0"/>
          </a:p>
        </p:txBody>
      </p:sp>
      <p:sp>
        <p:nvSpPr>
          <p:cNvPr id="85" name="Google Shape;85;p9"/>
          <p:cNvSpPr txBox="1">
            <a:spLocks noGrp="1"/>
          </p:cNvSpPr>
          <p:nvPr>
            <p:ph type="body" idx="1"/>
          </p:nvPr>
        </p:nvSpPr>
        <p:spPr>
          <a:xfrm>
            <a:off x="331470" y="1968027"/>
            <a:ext cx="11860530" cy="4320540"/>
          </a:xfrm>
          <a:prstGeom prst="rect">
            <a:avLst/>
          </a:prstGeom>
          <a:noFill/>
          <a:ln>
            <a:noFill/>
          </a:ln>
        </p:spPr>
        <p:txBody>
          <a:bodyPr spcFirstLastPara="1" wrap="square" lIns="91425" tIns="45700" rIns="91425" bIns="45700" anchor="t" anchorCtr="0">
            <a:normAutofit fontScale="25000" lnSpcReduction="20000"/>
          </a:bodyPr>
          <a:lstStyle/>
          <a:p>
            <a:pPr marL="0" indent="0">
              <a:lnSpc>
                <a:spcPct val="100000"/>
              </a:lnSpc>
              <a:buSzPct val="64000"/>
              <a:buNone/>
            </a:pPr>
            <a:br>
              <a:rPr lang="en-US" dirty="0"/>
            </a:br>
            <a:r>
              <a:rPr lang="en-US" sz="9600" dirty="0"/>
              <a:t>1. Primary Care </a:t>
            </a:r>
            <a:r>
              <a:rPr lang="en-US" sz="9600" b="1" dirty="0"/>
              <a:t>access</a:t>
            </a:r>
            <a:r>
              <a:rPr lang="en-US" sz="9600" dirty="0"/>
              <a:t> is abysmal. </a:t>
            </a:r>
            <a:br>
              <a:rPr lang="en-US" sz="9600" dirty="0"/>
            </a:br>
            <a:br>
              <a:rPr lang="en-US" sz="9600" dirty="0"/>
            </a:br>
            <a:r>
              <a:rPr lang="en-US" sz="9600" dirty="0"/>
              <a:t>2. The </a:t>
            </a:r>
            <a:r>
              <a:rPr lang="en-US" sz="9600" b="1" dirty="0"/>
              <a:t>exorbitant cost of healthcare</a:t>
            </a:r>
            <a:r>
              <a:rPr lang="en-US" sz="9600" dirty="0"/>
              <a:t> is devastating to individuals, families, and businesses </a:t>
            </a:r>
            <a:r>
              <a:rPr lang="en-US" sz="9600" baseline="30000" dirty="0"/>
              <a:t>1</a:t>
            </a:r>
            <a:br>
              <a:rPr lang="en-US" sz="9600" baseline="30000" dirty="0"/>
            </a:br>
            <a:endParaRPr lang="en-US" sz="9600" baseline="30000" dirty="0"/>
          </a:p>
          <a:p>
            <a:pPr marL="0" indent="0">
              <a:lnSpc>
                <a:spcPct val="100000"/>
              </a:lnSpc>
              <a:buSzPct val="64000"/>
              <a:buNone/>
            </a:pPr>
            <a:r>
              <a:rPr lang="en-US" sz="9600" dirty="0"/>
              <a:t>3. </a:t>
            </a:r>
            <a:r>
              <a:rPr lang="en-US" sz="9600" b="1" dirty="0"/>
              <a:t>Fee For Service </a:t>
            </a:r>
            <a:r>
              <a:rPr lang="en-US" sz="9600" dirty="0"/>
              <a:t>incentivizes volume rather than value which hurts both patients (convenience) and clinicians (burnout)</a:t>
            </a:r>
            <a:br>
              <a:rPr lang="en-US" sz="9600" dirty="0"/>
            </a:br>
            <a:br>
              <a:rPr lang="en-US" sz="9600" dirty="0"/>
            </a:br>
            <a:r>
              <a:rPr lang="en-US" sz="9600" dirty="0"/>
              <a:t>4. Our current healthcare system creates large </a:t>
            </a:r>
            <a:r>
              <a:rPr lang="en-US" sz="9600" b="1" dirty="0"/>
              <a:t>inequities</a:t>
            </a:r>
            <a:br>
              <a:rPr lang="en-US" sz="9600" b="1" dirty="0"/>
            </a:br>
            <a:br>
              <a:rPr lang="en-US" sz="9600" b="1" dirty="0"/>
            </a:br>
            <a:r>
              <a:rPr lang="en-US" sz="9600" dirty="0"/>
              <a:t>5. The exodus of PCPs to </a:t>
            </a:r>
            <a:r>
              <a:rPr lang="en-US" sz="9600" b="1" dirty="0"/>
              <a:t>DPC/Concierge </a:t>
            </a:r>
            <a:r>
              <a:rPr lang="en-US" sz="9600" dirty="0"/>
              <a:t>is following the BH model, furthering inequities </a:t>
            </a:r>
            <a:r>
              <a:rPr lang="en-US" sz="9600" baseline="30000" dirty="0"/>
              <a:t>2</a:t>
            </a:r>
            <a:br>
              <a:rPr lang="en-US" sz="7200" dirty="0"/>
            </a:br>
            <a:br>
              <a:rPr lang="en-US" sz="9600" dirty="0"/>
            </a:br>
            <a:r>
              <a:rPr lang="en-US" sz="9600" dirty="0"/>
              <a:t>6. Inadequate </a:t>
            </a:r>
            <a:r>
              <a:rPr lang="en-US" sz="9600" b="1" dirty="0"/>
              <a:t>Primary Care Pipeline </a:t>
            </a:r>
            <a:r>
              <a:rPr lang="en-US" sz="9600" baseline="30000" dirty="0"/>
              <a:t>3  </a:t>
            </a:r>
            <a:br>
              <a:rPr lang="en-US" sz="9600" baseline="30000" dirty="0"/>
            </a:br>
            <a:br>
              <a:rPr lang="en-US" sz="9600" baseline="30000" dirty="0"/>
            </a:br>
            <a:br>
              <a:rPr lang="en-US" sz="7400" b="1" dirty="0"/>
            </a:br>
            <a:endParaRPr lang="en-US" sz="7400" b="1" dirty="0"/>
          </a:p>
        </p:txBody>
      </p:sp>
      <p:pic>
        <p:nvPicPr>
          <p:cNvPr id="4" name="Picture 3"/>
          <p:cNvPicPr>
            <a:picLocks noChangeAspect="1"/>
          </p:cNvPicPr>
          <p:nvPr/>
        </p:nvPicPr>
        <p:blipFill>
          <a:blip r:embed="rId3"/>
          <a:stretch>
            <a:fillRect/>
          </a:stretch>
        </p:blipFill>
        <p:spPr>
          <a:xfrm>
            <a:off x="8464771" y="86264"/>
            <a:ext cx="2577039" cy="2475781"/>
          </a:xfrm>
          <a:prstGeom prst="rect">
            <a:avLst/>
          </a:prstGeom>
        </p:spPr>
      </p:pic>
      <p:sp>
        <p:nvSpPr>
          <p:cNvPr id="2" name="TextBox 1">
            <a:extLst>
              <a:ext uri="{FF2B5EF4-FFF2-40B4-BE49-F238E27FC236}">
                <a16:creationId xmlns:a16="http://schemas.microsoft.com/office/drawing/2014/main" id="{59A6BEEB-71D1-58CC-EAA8-31722FDB92A4}"/>
              </a:ext>
            </a:extLst>
          </p:cNvPr>
          <p:cNvSpPr txBox="1"/>
          <p:nvPr/>
        </p:nvSpPr>
        <p:spPr>
          <a:xfrm>
            <a:off x="9678838" y="5814204"/>
            <a:ext cx="2027231" cy="954107"/>
          </a:xfrm>
          <a:prstGeom prst="rect">
            <a:avLst/>
          </a:prstGeom>
          <a:noFill/>
        </p:spPr>
        <p:txBody>
          <a:bodyPr wrap="square" rtlCol="0">
            <a:spAutoFit/>
          </a:bodyPr>
          <a:lstStyle/>
          <a:p>
            <a:r>
              <a:rPr lang="en-US" sz="1400" baseline="30000" dirty="0">
                <a:solidFill>
                  <a:schemeClr val="tx1"/>
                </a:solidFill>
              </a:rPr>
              <a:t>1 </a:t>
            </a:r>
            <a:r>
              <a:rPr lang="en-US" sz="1400" dirty="0">
                <a:solidFill>
                  <a:schemeClr val="tx1"/>
                </a:solidFill>
              </a:rPr>
              <a:t>Bodenheimer, 2005</a:t>
            </a:r>
          </a:p>
          <a:p>
            <a:r>
              <a:rPr lang="en-US" baseline="30000" dirty="0">
                <a:solidFill>
                  <a:schemeClr val="tx1"/>
                </a:solidFill>
              </a:rPr>
              <a:t>2</a:t>
            </a:r>
            <a:r>
              <a:rPr lang="en-US" dirty="0">
                <a:solidFill>
                  <a:schemeClr val="tx1"/>
                </a:solidFill>
              </a:rPr>
              <a:t> Shi et al., 2005</a:t>
            </a:r>
          </a:p>
          <a:p>
            <a:r>
              <a:rPr lang="en-US" sz="1400" baseline="30000" dirty="0">
                <a:solidFill>
                  <a:schemeClr val="tx1"/>
                </a:solidFill>
              </a:rPr>
              <a:t>3</a:t>
            </a:r>
            <a:r>
              <a:rPr lang="en-US" sz="1400" dirty="0">
                <a:solidFill>
                  <a:schemeClr val="tx1"/>
                </a:solidFill>
              </a:rPr>
              <a:t> </a:t>
            </a:r>
            <a:r>
              <a:rPr lang="en-US" sz="1400" dirty="0" err="1">
                <a:solidFill>
                  <a:schemeClr val="tx1"/>
                </a:solidFill>
              </a:rPr>
              <a:t>Bebinger</a:t>
            </a:r>
            <a:r>
              <a:rPr lang="en-US" sz="1400" dirty="0">
                <a:solidFill>
                  <a:schemeClr val="tx1"/>
                </a:solidFill>
              </a:rPr>
              <a:t> et al., 2020</a:t>
            </a:r>
            <a:endParaRPr lang="en-US" sz="1400" baseline="30000" dirty="0">
              <a:solidFill>
                <a:schemeClr val="tx1"/>
              </a:solidFill>
            </a:endParaRPr>
          </a:p>
          <a:p>
            <a:endParaRPr lang="en-US" dirty="0"/>
          </a:p>
        </p:txBody>
      </p:sp>
    </p:spTree>
    <p:extLst>
      <p:ext uri="{BB962C8B-B14F-4D97-AF65-F5344CB8AC3E}">
        <p14:creationId xmlns:p14="http://schemas.microsoft.com/office/powerpoint/2010/main" val="3177746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moz-screenshot-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38201"/>
            <a:ext cx="774065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E8B3391-3F23-781D-8987-0AE79611DBA6}"/>
              </a:ext>
            </a:extLst>
          </p:cNvPr>
          <p:cNvSpPr txBox="1"/>
          <p:nvPr/>
        </p:nvSpPr>
        <p:spPr>
          <a:xfrm>
            <a:off x="8321675" y="5916281"/>
            <a:ext cx="7740650" cy="307777"/>
          </a:xfrm>
          <a:prstGeom prst="rect">
            <a:avLst/>
          </a:prstGeom>
          <a:noFill/>
        </p:spPr>
        <p:txBody>
          <a:bodyPr wrap="square" rtlCol="0">
            <a:spAutoFit/>
          </a:bodyPr>
          <a:lstStyle/>
          <a:p>
            <a:r>
              <a:rPr lang="en-US" baseline="30000" dirty="0"/>
              <a:t>4 </a:t>
            </a:r>
            <a:r>
              <a:rPr lang="en-US" dirty="0"/>
              <a:t>Kruse, 2013</a:t>
            </a:r>
            <a:endParaRPr lang="en-US" baseline="30000" dirty="0"/>
          </a:p>
        </p:txBody>
      </p:sp>
    </p:spTree>
    <p:extLst>
      <p:ext uri="{BB962C8B-B14F-4D97-AF65-F5344CB8AC3E}">
        <p14:creationId xmlns:p14="http://schemas.microsoft.com/office/powerpoint/2010/main" val="3233018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0236728F-E281-2CC6-A3BE-EC75E68CAEDA}"/>
            </a:ext>
          </a:extLst>
        </p:cNvPr>
        <p:cNvGrpSpPr/>
        <p:nvPr/>
      </p:nvGrpSpPr>
      <p:grpSpPr>
        <a:xfrm>
          <a:off x="0" y="0"/>
          <a:ext cx="0" cy="0"/>
          <a:chOff x="0" y="0"/>
          <a:chExt cx="0" cy="0"/>
        </a:xfrm>
      </p:grpSpPr>
      <p:sp>
        <p:nvSpPr>
          <p:cNvPr id="84" name="Google Shape;84;p9">
            <a:extLst>
              <a:ext uri="{FF2B5EF4-FFF2-40B4-BE49-F238E27FC236}">
                <a16:creationId xmlns:a16="http://schemas.microsoft.com/office/drawing/2014/main" id="{D05FC48E-1F0B-FE07-6824-2588DB0804EE}"/>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4000"/>
            </a:pPr>
            <a:r>
              <a:rPr lang="en-US" b="1" dirty="0"/>
              <a:t>Primary Care Pipeline</a:t>
            </a:r>
            <a:endParaRPr b="1" dirty="0"/>
          </a:p>
        </p:txBody>
      </p:sp>
      <p:sp>
        <p:nvSpPr>
          <p:cNvPr id="85" name="Google Shape;85;p9">
            <a:extLst>
              <a:ext uri="{FF2B5EF4-FFF2-40B4-BE49-F238E27FC236}">
                <a16:creationId xmlns:a16="http://schemas.microsoft.com/office/drawing/2014/main" id="{EA272977-AE63-AC7A-E9DC-796209FCC028}"/>
              </a:ext>
            </a:extLst>
          </p:cNvPr>
          <p:cNvSpPr txBox="1">
            <a:spLocks noGrp="1"/>
          </p:cNvSpPr>
          <p:nvPr>
            <p:ph type="body" idx="1"/>
          </p:nvPr>
        </p:nvSpPr>
        <p:spPr>
          <a:xfrm>
            <a:off x="465826" y="1690688"/>
            <a:ext cx="10998680" cy="4802187"/>
          </a:xfrm>
          <a:prstGeom prst="rect">
            <a:avLst/>
          </a:prstGeom>
          <a:noFill/>
          <a:ln>
            <a:noFill/>
          </a:ln>
        </p:spPr>
        <p:txBody>
          <a:bodyPr spcFirstLastPara="1" wrap="square" lIns="91425" tIns="45700" rIns="91425" bIns="45700" anchor="t" anchorCtr="0">
            <a:normAutofit/>
          </a:bodyPr>
          <a:lstStyle/>
          <a:p>
            <a:pPr indent="-457200">
              <a:lnSpc>
                <a:spcPct val="100000"/>
              </a:lnSpc>
              <a:buSzPct val="64000"/>
            </a:pPr>
            <a:endParaRPr lang="en-US" sz="1400" dirty="0"/>
          </a:p>
          <a:p>
            <a:pPr indent="-457200">
              <a:lnSpc>
                <a:spcPct val="100000"/>
              </a:lnSpc>
              <a:buSzPct val="64000"/>
            </a:pPr>
            <a:endParaRPr lang="en-US" sz="3200" dirty="0"/>
          </a:p>
          <a:p>
            <a:pPr indent="-457200">
              <a:lnSpc>
                <a:spcPct val="100000"/>
              </a:lnSpc>
              <a:buSzPct val="64000"/>
            </a:pPr>
            <a:r>
              <a:rPr lang="en-US" sz="3200" dirty="0"/>
              <a:t>Fix the Job for current PCPs</a:t>
            </a:r>
          </a:p>
          <a:p>
            <a:pPr indent="-457200">
              <a:lnSpc>
                <a:spcPct val="100000"/>
              </a:lnSpc>
              <a:buSzPct val="64000"/>
            </a:pPr>
            <a:endParaRPr lang="en-US" sz="3200" dirty="0"/>
          </a:p>
          <a:p>
            <a:pPr indent="-457200">
              <a:lnSpc>
                <a:spcPct val="100000"/>
              </a:lnSpc>
              <a:buSzPct val="64000"/>
            </a:pPr>
            <a:endParaRPr lang="en-US" sz="3200" dirty="0"/>
          </a:p>
          <a:p>
            <a:pPr indent="-457200">
              <a:lnSpc>
                <a:spcPct val="100000"/>
              </a:lnSpc>
              <a:buSzPct val="64000"/>
            </a:pPr>
            <a:r>
              <a:rPr lang="en-US" sz="3200" dirty="0"/>
              <a:t>Fix the Job &amp; Fix the Pay for medical students and residents</a:t>
            </a:r>
          </a:p>
          <a:p>
            <a:pPr marL="0" indent="0">
              <a:lnSpc>
                <a:spcPct val="100000"/>
              </a:lnSpc>
              <a:buSzPct val="64000"/>
              <a:buNone/>
            </a:pPr>
            <a:endParaRPr lang="en-US" sz="3200" dirty="0"/>
          </a:p>
        </p:txBody>
      </p:sp>
    </p:spTree>
    <p:extLst>
      <p:ext uri="{BB962C8B-B14F-4D97-AF65-F5344CB8AC3E}">
        <p14:creationId xmlns:p14="http://schemas.microsoft.com/office/powerpoint/2010/main" val="169868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0236728F-E281-2CC6-A3BE-EC75E68CAEDA}"/>
            </a:ext>
          </a:extLst>
        </p:cNvPr>
        <p:cNvGrpSpPr/>
        <p:nvPr/>
      </p:nvGrpSpPr>
      <p:grpSpPr>
        <a:xfrm>
          <a:off x="0" y="0"/>
          <a:ext cx="0" cy="0"/>
          <a:chOff x="0" y="0"/>
          <a:chExt cx="0" cy="0"/>
        </a:xfrm>
      </p:grpSpPr>
      <p:sp>
        <p:nvSpPr>
          <p:cNvPr id="84" name="Google Shape;84;p9">
            <a:extLst>
              <a:ext uri="{FF2B5EF4-FFF2-40B4-BE49-F238E27FC236}">
                <a16:creationId xmlns:a16="http://schemas.microsoft.com/office/drawing/2014/main" id="{D05FC48E-1F0B-FE07-6824-2588DB0804EE}"/>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4000"/>
            </a:pPr>
            <a:r>
              <a:rPr lang="en-US" b="1" dirty="0"/>
              <a:t>Primary Care Access Crisis</a:t>
            </a:r>
            <a:endParaRPr b="1" dirty="0"/>
          </a:p>
        </p:txBody>
      </p:sp>
      <p:sp>
        <p:nvSpPr>
          <p:cNvPr id="85" name="Google Shape;85;p9">
            <a:extLst>
              <a:ext uri="{FF2B5EF4-FFF2-40B4-BE49-F238E27FC236}">
                <a16:creationId xmlns:a16="http://schemas.microsoft.com/office/drawing/2014/main" id="{EA272977-AE63-AC7A-E9DC-796209FCC028}"/>
              </a:ext>
            </a:extLst>
          </p:cNvPr>
          <p:cNvSpPr txBox="1">
            <a:spLocks noGrp="1"/>
          </p:cNvSpPr>
          <p:nvPr>
            <p:ph type="body" idx="1"/>
          </p:nvPr>
        </p:nvSpPr>
        <p:spPr>
          <a:xfrm>
            <a:off x="465826" y="1690688"/>
            <a:ext cx="10998680" cy="4802187"/>
          </a:xfrm>
          <a:prstGeom prst="rect">
            <a:avLst/>
          </a:prstGeom>
          <a:noFill/>
          <a:ln>
            <a:noFill/>
          </a:ln>
        </p:spPr>
        <p:txBody>
          <a:bodyPr spcFirstLastPara="1" wrap="square" lIns="91425" tIns="45700" rIns="91425" bIns="45700" anchor="t" anchorCtr="0">
            <a:normAutofit/>
          </a:bodyPr>
          <a:lstStyle/>
          <a:p>
            <a:pPr marL="0" indent="0">
              <a:lnSpc>
                <a:spcPct val="100000"/>
              </a:lnSpc>
              <a:buSzPct val="64000"/>
              <a:buNone/>
            </a:pPr>
            <a:r>
              <a:rPr lang="en-US" dirty="0"/>
              <a:t>&gt; 1/3 of the MA Primary Care Docs are over 60 </a:t>
            </a:r>
            <a:r>
              <a:rPr lang="en-US" baseline="30000" dirty="0"/>
              <a:t>5</a:t>
            </a:r>
            <a:r>
              <a:rPr lang="en-US" dirty="0"/>
              <a:t> </a:t>
            </a:r>
            <a:br>
              <a:rPr lang="en-US" dirty="0"/>
            </a:br>
            <a:endParaRPr lang="en-US" dirty="0"/>
          </a:p>
          <a:p>
            <a:pPr marL="0" indent="0">
              <a:lnSpc>
                <a:spcPct val="100000"/>
              </a:lnSpc>
              <a:buSzPct val="64000"/>
              <a:buNone/>
            </a:pPr>
            <a:r>
              <a:rPr lang="en-US" dirty="0"/>
              <a:t>PCPs are…</a:t>
            </a:r>
          </a:p>
          <a:p>
            <a:pPr lvl="1" indent="-457200">
              <a:lnSpc>
                <a:spcPct val="100000"/>
              </a:lnSpc>
              <a:buSzPct val="64000"/>
            </a:pPr>
            <a:r>
              <a:rPr lang="en-US" dirty="0"/>
              <a:t>Retiring</a:t>
            </a:r>
          </a:p>
          <a:p>
            <a:pPr lvl="1" indent="-457200">
              <a:lnSpc>
                <a:spcPct val="100000"/>
              </a:lnSpc>
              <a:buSzPct val="64000"/>
            </a:pPr>
            <a:r>
              <a:rPr lang="en-US" dirty="0"/>
              <a:t>Retiring early</a:t>
            </a:r>
          </a:p>
          <a:p>
            <a:pPr lvl="1" indent="-457200">
              <a:lnSpc>
                <a:spcPct val="100000"/>
              </a:lnSpc>
              <a:buSzPct val="64000"/>
            </a:pPr>
            <a:r>
              <a:rPr lang="en-US" dirty="0"/>
              <a:t>Leaving the profession</a:t>
            </a:r>
          </a:p>
          <a:p>
            <a:pPr lvl="1" indent="-457200">
              <a:lnSpc>
                <a:spcPct val="100000"/>
              </a:lnSpc>
              <a:buSzPct val="64000"/>
            </a:pPr>
            <a:r>
              <a:rPr lang="en-US" dirty="0"/>
              <a:t>Decreasing their hours</a:t>
            </a:r>
          </a:p>
          <a:p>
            <a:pPr lvl="1" indent="-457200">
              <a:lnSpc>
                <a:spcPct val="100000"/>
              </a:lnSpc>
              <a:buSzPct val="64000"/>
            </a:pPr>
            <a:r>
              <a:rPr lang="en-US" dirty="0"/>
              <a:t>Shifting to DPC or Concierge</a:t>
            </a:r>
          </a:p>
          <a:p>
            <a:pPr marL="457200" lvl="1" indent="0">
              <a:lnSpc>
                <a:spcPct val="100000"/>
              </a:lnSpc>
              <a:buSzPct val="64000"/>
              <a:buNone/>
            </a:pPr>
            <a:endParaRPr lang="en-US" dirty="0"/>
          </a:p>
        </p:txBody>
      </p:sp>
      <p:sp>
        <p:nvSpPr>
          <p:cNvPr id="2" name="TextBox 1">
            <a:extLst>
              <a:ext uri="{FF2B5EF4-FFF2-40B4-BE49-F238E27FC236}">
                <a16:creationId xmlns:a16="http://schemas.microsoft.com/office/drawing/2014/main" id="{8B86973C-E291-3F87-37FB-35DE6B57797E}"/>
              </a:ext>
            </a:extLst>
          </p:cNvPr>
          <p:cNvSpPr txBox="1"/>
          <p:nvPr/>
        </p:nvSpPr>
        <p:spPr>
          <a:xfrm>
            <a:off x="10184980" y="6185098"/>
            <a:ext cx="7740650" cy="307777"/>
          </a:xfrm>
          <a:prstGeom prst="rect">
            <a:avLst/>
          </a:prstGeom>
          <a:noFill/>
        </p:spPr>
        <p:txBody>
          <a:bodyPr wrap="square" rtlCol="0">
            <a:spAutoFit/>
          </a:bodyPr>
          <a:lstStyle/>
          <a:p>
            <a:r>
              <a:rPr lang="en-US" baseline="30000" dirty="0"/>
              <a:t>5 </a:t>
            </a:r>
            <a:r>
              <a:rPr lang="en-US" i="1" dirty="0"/>
              <a:t>CHIA</a:t>
            </a:r>
            <a:r>
              <a:rPr lang="en-US" dirty="0"/>
              <a:t>, 2023</a:t>
            </a:r>
            <a:endParaRPr lang="en-US" baseline="30000" dirty="0"/>
          </a:p>
        </p:txBody>
      </p:sp>
    </p:spTree>
    <p:extLst>
      <p:ext uri="{BB962C8B-B14F-4D97-AF65-F5344CB8AC3E}">
        <p14:creationId xmlns:p14="http://schemas.microsoft.com/office/powerpoint/2010/main" val="179358011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5B9B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5B9B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13106</TotalTime>
  <Words>6182</Words>
  <Application>Microsoft Office PowerPoint</Application>
  <PresentationFormat>Widescreen</PresentationFormat>
  <Paragraphs>460</Paragraphs>
  <Slides>49</Slides>
  <Notes>40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49</vt:i4>
      </vt:variant>
    </vt:vector>
  </HeadingPairs>
  <TitlesOfParts>
    <vt:vector size="64" baseType="lpstr">
      <vt:lpstr>MS Mincho</vt:lpstr>
      <vt:lpstr>Aptos</vt:lpstr>
      <vt:lpstr>Arial</vt:lpstr>
      <vt:lpstr>Arial </vt:lpstr>
      <vt:lpstr>Calibri</vt:lpstr>
      <vt:lpstr>Franklin Gothic Book</vt:lpstr>
      <vt:lpstr>Franklin Gothic Demi</vt:lpstr>
      <vt:lpstr>Franklin Gothic Demi Cond</vt:lpstr>
      <vt:lpstr>Franklin Gothic Medium Cond</vt:lpstr>
      <vt:lpstr>Georgia</vt:lpstr>
      <vt:lpstr>system-ui</vt:lpstr>
      <vt:lpstr>Tahoma</vt:lpstr>
      <vt:lpstr>Times New Roman</vt:lpstr>
      <vt:lpstr>Wingdings</vt:lpstr>
      <vt:lpstr>Office Theme</vt:lpstr>
      <vt:lpstr>Legislative Solutions for the Primary Care Crisis: Rejecting Incrementalism  Massachusetts Primary Care For You </vt:lpstr>
      <vt:lpstr>MAPCAP  MA Primary Care Alliance for Patients</vt:lpstr>
      <vt:lpstr>2021 NASEM Report</vt:lpstr>
      <vt:lpstr>PowerPoint Presentation</vt:lpstr>
      <vt:lpstr>The challenge: In Massachusetts, the growth in health care costs far exceeds increases in income or general inflation, resulting in less affordable and accessible care. </vt:lpstr>
      <vt:lpstr>The Burning Platform(s)</vt:lpstr>
      <vt:lpstr>PowerPoint Presentation</vt:lpstr>
      <vt:lpstr>Primary Care Pipeline</vt:lpstr>
      <vt:lpstr>Primary Care Access Crisis</vt:lpstr>
      <vt:lpstr>Primary Care Access Crisis</vt:lpstr>
      <vt:lpstr>PowerPoint Presentation</vt:lpstr>
      <vt:lpstr>PowerPoint Presentation</vt:lpstr>
      <vt:lpstr>MA Primary Care for You (PC4YOU) </vt:lpstr>
      <vt:lpstr>Primary Care Task Force</vt:lpstr>
      <vt:lpstr>Primary Care Investment Targets</vt:lpstr>
      <vt:lpstr>National Momentum  We are not alone    </vt:lpstr>
      <vt:lpstr>PowerPoint Presentation</vt:lpstr>
      <vt:lpstr>MassHealth 1115 Waiver </vt:lpstr>
      <vt:lpstr>PowerPoint Presentation</vt:lpstr>
      <vt:lpstr>Quality Measurement/P4P</vt:lpstr>
      <vt:lpstr>Risk and SDOH</vt:lpstr>
      <vt:lpstr>Who Benefits?</vt:lpstr>
      <vt:lpstr> Health Insurance Coverage in MA Data from Kaiser Family Foundation (2023)  </vt:lpstr>
      <vt:lpstr>PowerPoint Presentation</vt:lpstr>
      <vt:lpstr>PowerPoint Presentation</vt:lpstr>
      <vt:lpstr>Primary Care Stabilization Fund Does insurance belong with Primary Care?</vt:lpstr>
      <vt:lpstr>A Common Fund for the Common Good</vt:lpstr>
      <vt:lpstr>PowerPoint Presentation</vt:lpstr>
      <vt:lpstr>MAP:  </vt:lpstr>
      <vt:lpstr>How to ensure that the PC4You $$$  actually gets to clinicians/practices</vt:lpstr>
      <vt:lpstr>Increase Health Equity  </vt:lpstr>
      <vt:lpstr>How do we pay for this?</vt:lpstr>
      <vt:lpstr>Roughly 40% of emergency department visits continue to be for conditions that could have been treated in a primary care setting or prevented with timely primary care.</vt:lpstr>
      <vt:lpstr>Simulation Accounting for the Evidence of the  Impact of Increasing Investment of Primary Care</vt:lpstr>
      <vt:lpstr>Achieving Return on Investment </vt:lpstr>
      <vt:lpstr>What about the first four years?</vt:lpstr>
      <vt:lpstr>Projections over the Long Term</vt:lpstr>
      <vt:lpstr>Estimate of Savings Distribution </vt:lpstr>
      <vt:lpstr>Savings for Consumers</vt:lpstr>
      <vt:lpstr>Savings for Employers</vt:lpstr>
      <vt:lpstr>Savings for Health Plans</vt:lpstr>
      <vt:lpstr>Shared Savings for Health Systems/Hospitals</vt:lpstr>
      <vt:lpstr>31 Endorsements</vt:lpstr>
      <vt:lpstr>3 Primary Care Bills</vt:lpstr>
      <vt:lpstr>In her January 2025 state of the Commonwealth address, Governor Maura Healey called for reforms to strengthen primary care in Massachusetts. </vt:lpstr>
      <vt:lpstr>PowerPoint Presentation</vt:lpstr>
      <vt:lpstr>PowerPoint Presentation</vt:lpstr>
      <vt:lpstr>References</vt:lpstr>
      <vt:lpstr>   Primary Care For You  PC4YOU.org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Recap from Previous Meeting</dc:title>
  <dc:creator>Wayne Altman</dc:creator>
  <cp:lastModifiedBy>Wayne Altman</cp:lastModifiedBy>
  <cp:revision>510</cp:revision>
  <cp:lastPrinted>2021-03-27T16:54:00Z</cp:lastPrinted>
  <dcterms:created xsi:type="dcterms:W3CDTF">2021-03-26T21:06:08Z</dcterms:created>
  <dcterms:modified xsi:type="dcterms:W3CDTF">2026-06-10T21:19:02Z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1033-3.1.1.5096</vt:lpwstr>
  </property>
</Properties>
</file>